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10">
  <p:sldMasterIdLst>
    <p:sldMasterId id="2147483648" r:id="rId1"/>
    <p:sldMasterId id="2147483912" r:id="rId2"/>
    <p:sldMasterId id="2147483924" r:id="rId3"/>
    <p:sldMasterId id="2147483978" r:id="rId4"/>
  </p:sldMasterIdLst>
  <p:notesMasterIdLst>
    <p:notesMasterId r:id="rId34"/>
  </p:notesMasterIdLst>
  <p:sldIdLst>
    <p:sldId id="756" r:id="rId5"/>
    <p:sldId id="1080" r:id="rId6"/>
    <p:sldId id="1209" r:id="rId7"/>
    <p:sldId id="1208" r:id="rId8"/>
    <p:sldId id="435" r:id="rId9"/>
    <p:sldId id="1021" r:id="rId10"/>
    <p:sldId id="792" r:id="rId11"/>
    <p:sldId id="939" r:id="rId12"/>
    <p:sldId id="995" r:id="rId13"/>
    <p:sldId id="935" r:id="rId14"/>
    <p:sldId id="938" r:id="rId15"/>
    <p:sldId id="924" r:id="rId16"/>
    <p:sldId id="925" r:id="rId17"/>
    <p:sldId id="926" r:id="rId18"/>
    <p:sldId id="929" r:id="rId19"/>
    <p:sldId id="940" r:id="rId20"/>
    <p:sldId id="930" r:id="rId21"/>
    <p:sldId id="931" r:id="rId22"/>
    <p:sldId id="997" r:id="rId23"/>
    <p:sldId id="932" r:id="rId24"/>
    <p:sldId id="996" r:id="rId25"/>
    <p:sldId id="933" r:id="rId26"/>
    <p:sldId id="1150" r:id="rId27"/>
    <p:sldId id="1152" r:id="rId28"/>
    <p:sldId id="1153" r:id="rId29"/>
    <p:sldId id="1210" r:id="rId30"/>
    <p:sldId id="1011" r:id="rId31"/>
    <p:sldId id="1204" r:id="rId32"/>
    <p:sldId id="1211" r:id="rId33"/>
  </p:sldIdLst>
  <p:sldSz cx="9144000" cy="6858000" type="screen4x3"/>
  <p:notesSz cx="6858000" cy="9144000"/>
  <p:defaultTextStyle>
    <a:defPPr>
      <a:defRPr lang="fa-IR"/>
    </a:defPPr>
    <a:lvl1pPr marL="0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253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8483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2754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7018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1252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5497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9755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3999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BFBFB"/>
    <a:srgbClr val="FFFFCC"/>
    <a:srgbClr val="EEA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721" autoAdjust="0"/>
    <p:restoredTop sz="90036" autoAdjust="0"/>
  </p:normalViewPr>
  <p:slideViewPr>
    <p:cSldViewPr>
      <p:cViewPr varScale="1">
        <p:scale>
          <a:sx n="74" d="100"/>
          <a:sy n="74" d="100"/>
        </p:scale>
        <p:origin x="11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2252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ustomXml" Target="../customXml/item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4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E7AE938-956D-44D7-9A14-06AADA6D08F6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32DF168-038F-4346-B090-25B84F105D8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356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253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8483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2754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7018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1252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5497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9755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3999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F168-038F-4346-B090-25B84F105D84}" type="slidenum">
              <a:rPr lang="fa-IR" smtClean="0">
                <a:solidFill>
                  <a:prstClr val="black"/>
                </a:solidFill>
              </a:rPr>
              <a:pPr/>
              <a:t>24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31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F168-038F-4346-B090-25B84F105D84}" type="slidenum">
              <a:rPr lang="fa-IR" smtClean="0">
                <a:solidFill>
                  <a:prstClr val="black"/>
                </a:solidFill>
              </a:rPr>
              <a:pPr/>
              <a:t>25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47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5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350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918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1" y="27469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4835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06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26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3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3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9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5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14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2" indent="0">
              <a:buNone/>
              <a:defRPr sz="2000" b="1"/>
            </a:lvl2pPr>
            <a:lvl3pPr marL="912945" indent="0">
              <a:buNone/>
              <a:defRPr sz="1800" b="1"/>
            </a:lvl3pPr>
            <a:lvl4pPr marL="1369417" indent="0">
              <a:buNone/>
              <a:defRPr sz="1600" b="1"/>
            </a:lvl4pPr>
            <a:lvl5pPr marL="1825896" indent="0">
              <a:buNone/>
              <a:defRPr sz="1600" b="1"/>
            </a:lvl5pPr>
            <a:lvl6pPr marL="2282363" indent="0">
              <a:buNone/>
              <a:defRPr sz="1600" b="1"/>
            </a:lvl6pPr>
            <a:lvl7pPr marL="2738835" indent="0">
              <a:buNone/>
              <a:defRPr sz="1600" b="1"/>
            </a:lvl7pPr>
            <a:lvl8pPr marL="3195312" indent="0">
              <a:buNone/>
              <a:defRPr sz="1600" b="1"/>
            </a:lvl8pPr>
            <a:lvl9pPr marL="36517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2" indent="0">
              <a:buNone/>
              <a:defRPr sz="2000" b="1"/>
            </a:lvl2pPr>
            <a:lvl3pPr marL="912945" indent="0">
              <a:buNone/>
              <a:defRPr sz="1800" b="1"/>
            </a:lvl3pPr>
            <a:lvl4pPr marL="1369417" indent="0">
              <a:buNone/>
              <a:defRPr sz="1600" b="1"/>
            </a:lvl4pPr>
            <a:lvl5pPr marL="1825896" indent="0">
              <a:buNone/>
              <a:defRPr sz="1600" b="1"/>
            </a:lvl5pPr>
            <a:lvl6pPr marL="2282363" indent="0">
              <a:buNone/>
              <a:defRPr sz="1600" b="1"/>
            </a:lvl6pPr>
            <a:lvl7pPr marL="2738835" indent="0">
              <a:buNone/>
              <a:defRPr sz="1600" b="1"/>
            </a:lvl7pPr>
            <a:lvl8pPr marL="3195312" indent="0">
              <a:buNone/>
              <a:defRPr sz="1600" b="1"/>
            </a:lvl8pPr>
            <a:lvl9pPr marL="36517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22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50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71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72" indent="0">
              <a:buNone/>
              <a:defRPr sz="1200"/>
            </a:lvl2pPr>
            <a:lvl3pPr marL="912945" indent="0">
              <a:buNone/>
              <a:defRPr sz="1000"/>
            </a:lvl3pPr>
            <a:lvl4pPr marL="1369417" indent="0">
              <a:buNone/>
              <a:defRPr sz="900"/>
            </a:lvl4pPr>
            <a:lvl5pPr marL="1825896" indent="0">
              <a:buNone/>
              <a:defRPr sz="900"/>
            </a:lvl5pPr>
            <a:lvl6pPr marL="2282363" indent="0">
              <a:buNone/>
              <a:defRPr sz="900"/>
            </a:lvl6pPr>
            <a:lvl7pPr marL="2738835" indent="0">
              <a:buNone/>
              <a:defRPr sz="900"/>
            </a:lvl7pPr>
            <a:lvl8pPr marL="3195312" indent="0">
              <a:buNone/>
              <a:defRPr sz="900"/>
            </a:lvl8pPr>
            <a:lvl9pPr marL="36517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6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410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72" indent="0">
              <a:buNone/>
              <a:defRPr sz="2800"/>
            </a:lvl2pPr>
            <a:lvl3pPr marL="912945" indent="0">
              <a:buNone/>
              <a:defRPr sz="2400"/>
            </a:lvl3pPr>
            <a:lvl4pPr marL="1369417" indent="0">
              <a:buNone/>
              <a:defRPr sz="2000"/>
            </a:lvl4pPr>
            <a:lvl5pPr marL="1825896" indent="0">
              <a:buNone/>
              <a:defRPr sz="2000"/>
            </a:lvl5pPr>
            <a:lvl6pPr marL="2282363" indent="0">
              <a:buNone/>
              <a:defRPr sz="2000"/>
            </a:lvl6pPr>
            <a:lvl7pPr marL="2738835" indent="0">
              <a:buNone/>
              <a:defRPr sz="2000"/>
            </a:lvl7pPr>
            <a:lvl8pPr marL="3195312" indent="0">
              <a:buNone/>
              <a:defRPr sz="2000"/>
            </a:lvl8pPr>
            <a:lvl9pPr marL="365178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72" indent="0">
              <a:buNone/>
              <a:defRPr sz="1200"/>
            </a:lvl2pPr>
            <a:lvl3pPr marL="912945" indent="0">
              <a:buNone/>
              <a:defRPr sz="1000"/>
            </a:lvl3pPr>
            <a:lvl4pPr marL="1369417" indent="0">
              <a:buNone/>
              <a:defRPr sz="900"/>
            </a:lvl4pPr>
            <a:lvl5pPr marL="1825896" indent="0">
              <a:buNone/>
              <a:defRPr sz="900"/>
            </a:lvl5pPr>
            <a:lvl6pPr marL="2282363" indent="0">
              <a:buNone/>
              <a:defRPr sz="900"/>
            </a:lvl6pPr>
            <a:lvl7pPr marL="2738835" indent="0">
              <a:buNone/>
              <a:defRPr sz="900"/>
            </a:lvl7pPr>
            <a:lvl8pPr marL="3195312" indent="0">
              <a:buNone/>
              <a:defRPr sz="900"/>
            </a:lvl8pPr>
            <a:lvl9pPr marL="36517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85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5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5" y="27465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73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8F7B-EF3F-4A27-9FBB-659727A0FA7A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79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CC085-8BB8-4F8E-B374-87591D03630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09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0C972-CE14-4F56-AE65-23C6A818CC1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7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5C132-D94F-41E9-9ED9-2E225298EF88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43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87FE-6071-4DCC-A22E-D1C645921399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47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9AFF-D8CE-4359-972D-9E5C0152E709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25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96FB9-0EC8-4B3A-804E-0B457F7B2115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2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9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0062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B50C9-5D6B-4B62-A76A-4E35C40AD4A4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13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3FBFF-FD4D-4E72-9157-D2F847A0F7C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0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D925-18D5-40E8-ACB5-EA169D2A770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17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EF05-004D-476A-9565-B653B83CF138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71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1D5-803C-46EF-8974-565A50F628F3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37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796B-3BFC-48E7-8A37-256B75FAB4E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77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F570-43DC-477B-8F10-6391FC672E76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29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16ECF-9855-4825-BE9C-7A88890A3CB3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65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D87D5-5FCA-4681-AD06-7677307F905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03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5758-0486-4BAA-95F6-35D571F4CFA1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ژوئيه 21، 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0277-52D5-4F70-A561-E23696C7B0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1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1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9107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/>
                </a:solidFill>
              </a:rPr>
              <a:pPr/>
              <a:t>7/21/2020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54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1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4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72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6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5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6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3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43447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2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296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7185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674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253" indent="0">
              <a:buNone/>
              <a:defRPr sz="2800"/>
            </a:lvl2pPr>
            <a:lvl3pPr marL="908483" indent="0">
              <a:buNone/>
              <a:defRPr sz="2400"/>
            </a:lvl3pPr>
            <a:lvl4pPr marL="1362754" indent="0">
              <a:buNone/>
              <a:defRPr sz="2000"/>
            </a:lvl4pPr>
            <a:lvl5pPr marL="1817018" indent="0">
              <a:buNone/>
              <a:defRPr sz="2000"/>
            </a:lvl5pPr>
            <a:lvl6pPr marL="2271252" indent="0">
              <a:buNone/>
              <a:defRPr sz="2000"/>
            </a:lvl6pPr>
            <a:lvl7pPr marL="2725497" indent="0">
              <a:buNone/>
              <a:defRPr sz="2000"/>
            </a:lvl7pPr>
            <a:lvl8pPr marL="3179755" indent="0">
              <a:buNone/>
              <a:defRPr sz="2000"/>
            </a:lvl8pPr>
            <a:lvl9pPr marL="3633999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782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61" y="274638"/>
            <a:ext cx="8229600" cy="1143000"/>
          </a:xfrm>
          <a:prstGeom prst="rect">
            <a:avLst/>
          </a:prstGeom>
        </p:spPr>
        <p:txBody>
          <a:bodyPr vert="horz" lIns="90851" tIns="45425" rIns="90851" bIns="45425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61" y="1600219"/>
            <a:ext cx="8229600" cy="4525963"/>
          </a:xfrm>
          <a:prstGeom prst="rect">
            <a:avLst/>
          </a:prstGeom>
        </p:spPr>
        <p:txBody>
          <a:bodyPr vert="horz" lIns="90851" tIns="45425" rIns="90851" bIns="45425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61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61" y="6356411"/>
            <a:ext cx="2895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030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0848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89" indent="-340689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58" indent="-283906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626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8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128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3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630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87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12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5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48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754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018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252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497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755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999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5" y="274638"/>
            <a:ext cx="8229600" cy="1143000"/>
          </a:xfrm>
          <a:prstGeom prst="rect">
            <a:avLst/>
          </a:prstGeom>
        </p:spPr>
        <p:txBody>
          <a:bodyPr vert="horz" lIns="91296" tIns="45648" rIns="91296" bIns="45648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5" y="1600215"/>
            <a:ext cx="8229600" cy="4525963"/>
          </a:xfrm>
          <a:prstGeom prst="rect">
            <a:avLst/>
          </a:prstGeom>
        </p:spPr>
        <p:txBody>
          <a:bodyPr vert="horz" lIns="91296" tIns="45648" rIns="91296" bIns="45648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15" y="6356365"/>
            <a:ext cx="2133600" cy="365125"/>
          </a:xfrm>
          <a:prstGeom prst="rect">
            <a:avLst/>
          </a:prstGeom>
        </p:spPr>
        <p:txBody>
          <a:bodyPr vert="horz" lIns="91296" tIns="45648" rIns="91296" bIns="45648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45"/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2945"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5" y="6356365"/>
            <a:ext cx="2895600" cy="365125"/>
          </a:xfrm>
          <a:prstGeom prst="rect">
            <a:avLst/>
          </a:prstGeom>
        </p:spPr>
        <p:txBody>
          <a:bodyPr vert="horz" lIns="91296" tIns="45648" rIns="91296" bIns="45648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45"/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65"/>
            <a:ext cx="2133600" cy="365125"/>
          </a:xfrm>
          <a:prstGeom prst="rect">
            <a:avLst/>
          </a:prstGeom>
        </p:spPr>
        <p:txBody>
          <a:bodyPr vert="horz" lIns="91296" tIns="45648" rIns="91296" bIns="45648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945"/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2945"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0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2945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56" indent="-342356" algn="r" defTabSz="912945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69" indent="-285295" algn="r" defTabSz="912945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82" indent="-228236" algn="r" defTabSz="912945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56" indent="-228236" algn="r" defTabSz="912945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28" indent="-228236" algn="r" defTabSz="912945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01" indent="-228236" algn="r" defTabSz="912945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75" indent="-228236" algn="r" defTabSz="912945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47" indent="-228236" algn="r" defTabSz="912945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020" indent="-228236" algn="r" defTabSz="912945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94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72" algn="r" defTabSz="91294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5" algn="r" defTabSz="91294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17" algn="r" defTabSz="91294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96" algn="r" defTabSz="91294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63" algn="r" defTabSz="91294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35" algn="r" defTabSz="91294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12" algn="r" defTabSz="91294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80" algn="r" defTabSz="912945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3158A15-E172-47FD-93C1-20B81040339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4400"/>
              <a:t>ژوئيه 21، 20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1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3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641" t="31250" r="22108" b="11459"/>
          <a:stretch/>
        </p:blipFill>
        <p:spPr>
          <a:xfrm>
            <a:off x="-96078" y="-61930"/>
            <a:ext cx="9240078" cy="2859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019" y="3660577"/>
            <a:ext cx="90479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ويرايش </a:t>
            </a:r>
            <a:r>
              <a:rPr lang="fa-IR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سوم </a:t>
            </a:r>
            <a:r>
              <a:rPr lang="ar-SA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خرداد ماه  98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-48039" y="2827380"/>
            <a:ext cx="919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مراقبت های ادغام </a:t>
            </a:r>
            <a:r>
              <a:rPr lang="fa-IR" sz="32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یافته رده </a:t>
            </a:r>
            <a:r>
              <a:rPr lang="fa-IR" sz="32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سنی </a:t>
            </a:r>
            <a:r>
              <a:rPr lang="fa-IR" sz="36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18تا29سال</a:t>
            </a:r>
            <a:r>
              <a:rPr lang="fa-IR" sz="28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( ویژه غیرپزشک)</a:t>
            </a:r>
            <a:endParaRPr lang="fa-IR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4724400"/>
            <a:ext cx="2743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جلسه پنجم :</a:t>
            </a:r>
          </a:p>
          <a:p>
            <a:r>
              <a:rPr lang="fa-IR" dirty="0" smtClean="0"/>
              <a:t>مراقبت از نظر ابتلا به آسم</a:t>
            </a:r>
            <a:endParaRPr lang="fa-IR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253"/>
    </mc:Choice>
    <mc:Fallback xmlns="">
      <p:transition advTm="15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464911"/>
            <a:ext cx="906779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اگرشدت علایم بیشتر از حدمعمول باشد حمله آسم گفته می شود علایم آن: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بدتر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شدن پيش رونده سرفه ، خس خس سينه ، تنگي نفس و يا احساس فشردگي قفسه سينه به ویژه در هنگام خواب 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- هر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گونه سختي در نفس كشيدن در حين راه رفتن و صحبت كردن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- غيبت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از محل كار يا مدرسه به خاطر تشديد علايم بيماري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- نياز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به استفاده زياد از داروي تسكين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دهنده( سالبوتامول)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در روز يا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شب</a:t>
            </a:r>
            <a:endParaRPr lang="fa-IR" sz="22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كاهش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در عدد ثبت شده توسط نفس سنج به كمتر از  مقدار طبيعي بيمار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304800"/>
            <a:ext cx="8839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حمله آسم وعلایم آن در جوانان</a:t>
            </a:r>
            <a:endParaRPr lang="fa-IR" sz="32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297692"/>
            <a:ext cx="9067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حمله 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آسم از اورژانسهاي پزشکی است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5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45"/>
    </mc:Choice>
    <mc:Fallback xmlns="">
      <p:transition spd="slow" advTm="9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76200" y="1536412"/>
            <a:ext cx="9220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تنگي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نفس شديد ، تنفس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سريع، عرق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سرد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خس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خس پيشرونده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استفاده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از عضلات فرعي تنفس </a:t>
            </a:r>
            <a:endParaRPr lang="fa-IR" sz="22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ناتواني در بيان حتي يك جمله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افت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سطح هوشياري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كاهش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درعدد ثبت شده توسط نفس سنج به كمتر از 50% مقدار طبيعي بيمار </a:t>
            </a:r>
          </a:p>
        </p:txBody>
      </p:sp>
      <p:sp>
        <p:nvSpPr>
          <p:cNvPr id="2" name="Rectangle 1"/>
          <p:cNvSpPr/>
          <p:nvPr/>
        </p:nvSpPr>
        <p:spPr>
          <a:xfrm>
            <a:off x="1" y="39713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علایم حمله شدید 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آسم 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جوانان</a:t>
            </a:r>
            <a:endParaRPr lang="fa-IR" sz="32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8145" y="5198039"/>
            <a:ext cx="7912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علائم 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يك حمله آسم 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شديد، باید </a:t>
            </a: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سريعاً شناسايي شود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. 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6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13"/>
    </mc:Choice>
    <mc:Fallback xmlns="">
      <p:transition spd="slow" advTm="46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22888"/>
            <a:ext cx="8229600" cy="5315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dirty="0" smtClean="0"/>
              <a:t>كنترل و درمان آسم درجوانان </a:t>
            </a:r>
          </a:p>
          <a:p>
            <a:endParaRPr lang="fa-IR" dirty="0" smtClean="0"/>
          </a:p>
          <a:p>
            <a:pPr marL="0" indent="0" defTabSz="908483"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هدف از درمان آسم، کنترل بیماری است بنابراین پیگیری و مراقبت بیماران بر اساس سطح کنترل آسم صورت می گیرد.</a:t>
            </a:r>
          </a:p>
          <a:p>
            <a:pPr marL="161290" indent="0" algn="ctr">
              <a:lnSpc>
                <a:spcPct val="107000"/>
              </a:lnSpc>
              <a:spcBef>
                <a:spcPct val="0"/>
              </a:spcBef>
              <a:buNone/>
            </a:pPr>
            <a:r>
              <a:rPr lang="fa-IR" sz="1400" b="1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جدول سطوح کنترل آسم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087044"/>
              </p:ext>
            </p:extLst>
          </p:nvPr>
        </p:nvGraphicFramePr>
        <p:xfrm>
          <a:off x="304800" y="2357270"/>
          <a:ext cx="8534400" cy="3893344"/>
        </p:xfrm>
        <a:graphic>
          <a:graphicData uri="http://schemas.openxmlformats.org/drawingml/2006/table">
            <a:tbl>
              <a:tblPr rtl="1" firstRow="1" firstCol="1" bandRow="1"/>
              <a:tblGrid>
                <a:gridCol w="2133135"/>
                <a:gridCol w="2133135"/>
                <a:gridCol w="2134065"/>
                <a:gridCol w="2134065"/>
              </a:tblGrid>
              <a:tr h="1073679"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معيار ها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defTabSz="912945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کنترل کامل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(همه موارد زير)</a:t>
                      </a:r>
                      <a:endParaRPr lang="en-US" sz="12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a-IR" sz="1200" b="1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161290" algn="ctr" defTabSz="912945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 smtClean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کنترل </a:t>
                      </a: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نسبي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(وجود هر يک ازموارد زير در هفته)</a:t>
                      </a:r>
                      <a:endParaRPr lang="en-US" sz="12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defTabSz="912945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کنترل نشده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967"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علائم روزانه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هيچ(2 بار يا کمتر در هفته)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بيشتر از 2 بار در </a:t>
                      </a:r>
                      <a:r>
                        <a:rPr lang="fa-IR" sz="1400" b="1" kern="1200" dirty="0" smtClean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هفته</a:t>
                      </a:r>
                    </a:p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سه مورد يا بيشتر از معيار هاي کنترل نسبي در هر هفته</a:t>
                      </a:r>
                      <a:endParaRPr lang="en-US" sz="1400" b="1" kern="120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967"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محدوديت فعاليت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وجود ندارد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وجود </a:t>
                      </a:r>
                      <a:r>
                        <a:rPr lang="fa-IR" sz="1400" b="1" kern="1200" dirty="0" smtClean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دارد</a:t>
                      </a:r>
                    </a:p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536839"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علائم شبانه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( بيدار شدن از </a:t>
                      </a:r>
                      <a:r>
                        <a:rPr lang="fa-IR" sz="1400" b="1" kern="120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خواب</a:t>
                      </a:r>
                      <a:r>
                        <a:rPr lang="fa-IR" sz="1400" b="1" kern="1200" smtClean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)</a:t>
                      </a:r>
                    </a:p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وجود ندارد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وجود دارد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536839"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نياز به داروی سريع الاثر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(</a:t>
                      </a:r>
                      <a:r>
                        <a:rPr lang="fa-IR" sz="1400" b="1" kern="120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سالبوتامول</a:t>
                      </a:r>
                      <a:r>
                        <a:rPr lang="fa-IR" sz="1400" b="1" kern="1200" smtClean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)</a:t>
                      </a:r>
                    </a:p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هيچ (2 بار يا کمتر در هفته)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بيشتر از 2 بار در هفته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536839"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عملکرد ريوي(</a:t>
                      </a:r>
                      <a:r>
                        <a:rPr lang="en-US" sz="1400" b="1" kern="120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PEF</a:t>
                      </a:r>
                      <a:r>
                        <a:rPr lang="fa-IR" sz="1400" b="1" kern="120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)</a:t>
                      </a:r>
                      <a:endParaRPr lang="en-US" sz="1400" b="1" kern="120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طبيعي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1290"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B Yagut" panose="00000400000000000000" pitchFamily="2" charset="-78"/>
                        </a:rPr>
                        <a:t>کمتر از 80 درصد مورد انتظار براي هر فرد</a:t>
                      </a:r>
                      <a:endParaRPr lang="en-US" sz="1400" b="1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23"/>
    </mc:Choice>
    <mc:Fallback xmlns="">
      <p:transition spd="slow" advTm="17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fa-IR" sz="28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اقدامات مورد نیاز جهت اهداف درمانی </a:t>
            </a:r>
            <a:r>
              <a:rPr lang="fa-IR" sz="28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موفق </a:t>
            </a:r>
            <a:r>
              <a:rPr lang="fa-IR" sz="28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آسم در جوانان</a:t>
            </a:r>
            <a:endParaRPr lang="fa-I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آموزش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بيمار </a:t>
            </a: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:</a:t>
            </a:r>
          </a:p>
          <a:p>
            <a:pPr marL="0" indent="0" algn="justLow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* در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زمينه هاي پيشگيري و پرهيز </a:t>
            </a: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از عوامل آغازگر</a:t>
            </a:r>
          </a:p>
          <a:p>
            <a:pPr marL="0" lvl="0" indent="0" algn="justLow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* نحوه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كنترل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عوامل آغازگر</a:t>
            </a:r>
          </a:p>
          <a:p>
            <a:pPr marL="0" indent="0" algn="justLow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*</a:t>
            </a: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‌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نحوه استفاده صحيح از داروها و وسايل كمك درماني </a:t>
            </a:r>
          </a:p>
          <a:p>
            <a:pPr marL="0" indent="0" algn="justLow" defTabSz="908483">
              <a:spcBef>
                <a:spcPct val="0"/>
              </a:spcBef>
              <a:buNone/>
            </a:pPr>
            <a:endParaRPr lang="fa-IR" sz="2000" dirty="0">
              <a:solidFill>
                <a:prstClr val="black"/>
              </a:solidFill>
            </a:endParaRPr>
          </a:p>
          <a:p>
            <a:pPr marL="0" indent="0" algn="justLow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درمان دارويي آسم</a:t>
            </a:r>
          </a:p>
          <a:p>
            <a:pPr marL="0" lvl="0" indent="0" algn="justLow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* داروهاي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تسكين </a:t>
            </a: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دهنده( سریع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الاثر) </a:t>
            </a:r>
          </a:p>
          <a:p>
            <a:pPr marL="0" lvl="0" indent="0" algn="justLow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* داروهاي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كنترل كننده يا نگهدارنده</a:t>
            </a:r>
          </a:p>
          <a:p>
            <a:pPr marL="0" lvl="0" indent="0" algn="justLow" defTabSz="908483">
              <a:spcBef>
                <a:spcPct val="0"/>
              </a:spcBef>
              <a:buNone/>
            </a:pPr>
            <a:endParaRPr lang="fa-IR" sz="20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 algn="justLow" defTabSz="908483"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تعيين برنامه درماني براي مواقع حمله آسم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30"/>
    </mc:Choice>
    <mc:Fallback xmlns="">
      <p:transition spd="slow" advTm="7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08483"/>
            <a: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آموزش </a:t>
            </a:r>
            <a:r>
              <a:rPr lang="fa-IR" sz="32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جوان مبتلا به آسم </a:t>
            </a:r>
            <a: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/>
            </a:r>
            <a:b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4648185"/>
          </a:xfrm>
        </p:spPr>
        <p:txBody>
          <a:bodyPr>
            <a:normAutofit lnSpcReduction="10000"/>
          </a:bodyPr>
          <a:lstStyle/>
          <a:p>
            <a:pPr marL="0" indent="0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داروها تنها راه كنترل آسم نيستند. بلكه پرهيز از عوامل آغازگر آسم بسيار مهم </a:t>
            </a:r>
            <a:r>
              <a:rPr lang="fa-IR" sz="200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است</a:t>
            </a:r>
            <a:r>
              <a:rPr lang="fa-IR" sz="200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.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برخی ازاین عوامل عبارتند از:</a:t>
            </a:r>
          </a:p>
          <a:p>
            <a:pPr marL="0" indent="0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هيره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موجود در گردو خاك خانه </a:t>
            </a: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ها</a:t>
            </a:r>
          </a:p>
          <a:p>
            <a:pPr marL="0" indent="0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عوامل حساسیت زای حیوانات</a:t>
            </a:r>
          </a:p>
          <a:p>
            <a:pPr marL="0" indent="0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دود سيگار </a:t>
            </a:r>
          </a:p>
          <a:p>
            <a:pPr marL="0" indent="0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تغذيه با شيرخشك </a:t>
            </a:r>
          </a:p>
          <a:p>
            <a:pPr marL="0" indent="0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آلودگي هوا</a:t>
            </a:r>
          </a:p>
          <a:p>
            <a:pPr marL="0" indent="0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بوهاي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تند </a:t>
            </a:r>
          </a:p>
          <a:p>
            <a:pPr marL="0" indent="0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گرده </a:t>
            </a: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هاي گياهان و قارچ ها</a:t>
            </a:r>
          </a:p>
          <a:p>
            <a:pPr marL="0" lvl="0" indent="0" defTabSz="908483">
              <a:lnSpc>
                <a:spcPct val="150000"/>
              </a:lnSpc>
              <a:spcBef>
                <a:spcPct val="0"/>
              </a:spcBef>
              <a:buNone/>
            </a:pPr>
            <a:r>
              <a:rPr lang="fa-IR" sz="2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</a:t>
            </a:r>
            <a:endParaRPr lang="fa-IR" sz="20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lvl="0" defTabSz="908483">
              <a:spcBef>
                <a:spcPct val="0"/>
              </a:spcBef>
            </a:pP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defTabSz="908483">
              <a:spcBef>
                <a:spcPct val="0"/>
              </a:spcBef>
            </a:pPr>
            <a:endParaRPr lang="fa-IR" sz="20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endParaRPr lang="fa-IR" sz="2000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960"/>
    </mc:Choice>
    <mc:Fallback xmlns="">
      <p:transition spd="slow" advTm="27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آموزش نحوه ی استفاده از وسایل کمک درمانی در جوانان مبتلا به آسم</a:t>
            </a:r>
            <a: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/>
            </a:r>
            <a:b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203860"/>
            <a:ext cx="8686801" cy="269716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a-IR" sz="8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1- </a:t>
            </a:r>
            <a:r>
              <a:rPr lang="fa-IR" sz="7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برداشتن </a:t>
            </a:r>
            <a:r>
              <a:rPr lang="fa-IR" sz="7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در پوش </a:t>
            </a:r>
            <a:r>
              <a:rPr lang="fa-IR" sz="7200" dirty="0">
                <a:solidFill>
                  <a:prstClr val="black"/>
                </a:solidFill>
                <a:cs typeface="B Yagut" panose="00000400000000000000" pitchFamily="2" charset="-78"/>
              </a:rPr>
              <a:t>افشانه</a:t>
            </a:r>
            <a:r>
              <a:rPr lang="fa-IR" sz="7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، </a:t>
            </a:r>
            <a:r>
              <a:rPr lang="fa-IR" sz="7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تكان دادن و قراردادن آن در </a:t>
            </a:r>
            <a:r>
              <a:rPr lang="fa-IR" sz="720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وضعيت </a:t>
            </a:r>
            <a:r>
              <a:rPr lang="fa-IR" sz="720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عمودی</a:t>
            </a:r>
          </a:p>
          <a:p>
            <a:pPr marL="0" indent="0">
              <a:lnSpc>
                <a:spcPct val="170000"/>
              </a:lnSpc>
              <a:buNone/>
            </a:pPr>
            <a:endParaRPr lang="fa-IR" sz="72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fa-IR" sz="720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</a:t>
            </a:r>
            <a:r>
              <a:rPr lang="fa-IR" sz="720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 2- </a:t>
            </a:r>
            <a:r>
              <a:rPr lang="fa-IR" sz="7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فشار دادان مخزن </a:t>
            </a:r>
            <a:r>
              <a:rPr lang="fa-IR" sz="7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افشانه </a:t>
            </a:r>
            <a:r>
              <a:rPr lang="fa-IR" sz="7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به </a:t>
            </a:r>
            <a:r>
              <a:rPr lang="fa-IR" sz="7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پايين </a:t>
            </a:r>
            <a:r>
              <a:rPr lang="fa-IR" sz="7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و وارد کردن يك </a:t>
            </a:r>
            <a:r>
              <a:rPr lang="fa-IR" sz="7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پاف از دارو </a:t>
            </a:r>
            <a:r>
              <a:rPr lang="fa-IR" sz="7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به </a:t>
            </a:r>
            <a:r>
              <a:rPr lang="fa-IR" sz="720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داخل </a:t>
            </a:r>
            <a:r>
              <a:rPr lang="fa-IR" sz="720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محفظه</a:t>
            </a:r>
          </a:p>
          <a:p>
            <a:pPr marL="0" indent="0">
              <a:lnSpc>
                <a:spcPct val="170000"/>
              </a:lnSpc>
              <a:buNone/>
            </a:pPr>
            <a:endParaRPr lang="fa-IR" sz="720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>
              <a:lnSpc>
                <a:spcPct val="170000"/>
              </a:lnSpc>
              <a:buNone/>
            </a:pPr>
            <a:endParaRPr lang="fa-IR" sz="7200" smtClean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>
              <a:lnSpc>
                <a:spcPct val="170000"/>
              </a:lnSpc>
              <a:buNone/>
            </a:pPr>
            <a:endParaRPr lang="fa-IR" sz="7200" dirty="0" smtClean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fa-IR" sz="720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3- </a:t>
            </a:r>
            <a:r>
              <a:rPr lang="fa-IR" sz="7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خالی کردن ریه ها بابازدم در </a:t>
            </a:r>
            <a:r>
              <a:rPr lang="fa-IR" sz="7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كودكان بزرگتر از 5 سال و بزرگسالان، قبل از مرحله </a:t>
            </a:r>
            <a:r>
              <a:rPr lang="fa-IR" sz="7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2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720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4- </a:t>
            </a:r>
            <a:r>
              <a:rPr lang="fa-IR" sz="7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صبر کردن حداقل </a:t>
            </a:r>
            <a:r>
              <a:rPr lang="fa-IR" sz="7200" dirty="0">
                <a:solidFill>
                  <a:prstClr val="black"/>
                </a:solidFill>
                <a:cs typeface="B Yagut" panose="00000400000000000000" pitchFamily="2" charset="-78"/>
              </a:rPr>
              <a:t>30 ثانيه </a:t>
            </a:r>
            <a:r>
              <a:rPr lang="fa-IR" sz="7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در صورت </a:t>
            </a:r>
            <a:r>
              <a:rPr lang="fa-IR" sz="7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نياز به بيش از يك پاف </a:t>
            </a:r>
            <a:r>
              <a:rPr lang="fa-IR" sz="7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دارو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68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	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3380239" y="943094"/>
            <a:ext cx="5476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4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اصول استفاده صحیح ازمحفظه </a:t>
            </a:r>
            <a:r>
              <a:rPr lang="fa-IR" sz="24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مخصوص: </a:t>
            </a:r>
            <a:endParaRPr lang="fa-IR" sz="24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</p:txBody>
      </p:sp>
      <p:pic>
        <p:nvPicPr>
          <p:cNvPr id="6" name="Picture 5" descr="شستشوی اسپیسر آسان نفس دمیار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711" y="2663582"/>
            <a:ext cx="2220685" cy="14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شستشوی اسپیسر آسان نفس دمیار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" y="1150744"/>
            <a:ext cx="2295609" cy="14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فیلم آموزشی مصرف اسپری تنفسی با دمیار در کودکان | دکتر آزیتا ...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63" y="5100333"/>
            <a:ext cx="2315545" cy="15012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548804" y="5204610"/>
            <a:ext cx="4442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>
                <a:solidFill>
                  <a:prstClr val="black"/>
                </a:solidFill>
                <a:cs typeface="B Yagut" panose="00000400000000000000" pitchFamily="2" charset="-78"/>
              </a:rPr>
              <a:t>5- استفاده از محفظه ماسک دار در کودکان زیر 5 سال </a:t>
            </a:r>
            <a:endParaRPr lang="fa-IR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465181" y="1828800"/>
            <a:ext cx="7637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004808" y="5848794"/>
            <a:ext cx="7637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85630" y="2926706"/>
            <a:ext cx="1403682" cy="3844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5800" y="2630494"/>
            <a:ext cx="609600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900" smtClean="0"/>
              <a:t>شکل1</a:t>
            </a:r>
            <a:endParaRPr lang="fa-IR" sz="900"/>
          </a:p>
        </p:txBody>
      </p:sp>
      <p:sp>
        <p:nvSpPr>
          <p:cNvPr id="22" name="TextBox 21"/>
          <p:cNvSpPr txBox="1"/>
          <p:nvPr/>
        </p:nvSpPr>
        <p:spPr>
          <a:xfrm>
            <a:off x="5994548" y="3641403"/>
            <a:ext cx="609600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900" smtClean="0"/>
              <a:t>شکل2</a:t>
            </a:r>
            <a:endParaRPr lang="fa-IR" sz="900"/>
          </a:p>
        </p:txBody>
      </p:sp>
      <p:sp>
        <p:nvSpPr>
          <p:cNvPr id="23" name="TextBox 22"/>
          <p:cNvSpPr txBox="1"/>
          <p:nvPr/>
        </p:nvSpPr>
        <p:spPr>
          <a:xfrm>
            <a:off x="4026793" y="6285384"/>
            <a:ext cx="609600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900" smtClean="0"/>
              <a:t>شکل3</a:t>
            </a:r>
            <a:endParaRPr lang="fa-IR" sz="90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5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56"/>
    </mc:Choice>
    <mc:Fallback>
      <p:transition spd="slow" advTm="167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9067799" cy="1143000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اصول </a:t>
            </a:r>
            <a:r>
              <a:rPr lang="fa-IR" sz="24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استفاده از </a:t>
            </a:r>
            <a:r>
              <a:rPr lang="fa-IR" sz="24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اسپري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  <a:endParaRPr lang="fa-I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0" y="1981200"/>
            <a:ext cx="8686815" cy="3810000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a-IR" sz="68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1- برداشتن سرپوش اسپري و تکان </a:t>
            </a:r>
            <a:r>
              <a:rPr lang="fa-IR" sz="6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دادن مخزن آن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6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2- بیرون دادن نفس به آرامی و بطور یکنواخت</a:t>
            </a:r>
          </a:p>
          <a:p>
            <a:pPr marL="0" indent="0" algn="justLow">
              <a:lnSpc>
                <a:spcPct val="170000"/>
              </a:lnSpc>
              <a:buNone/>
            </a:pPr>
            <a:r>
              <a:rPr lang="fa-IR" sz="6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3- قراردادن اسپری درفاصله </a:t>
            </a:r>
            <a:r>
              <a:rPr lang="fa-IR" sz="68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3 سانتي متري جلوي دهان </a:t>
            </a:r>
            <a:r>
              <a:rPr lang="fa-IR" sz="6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باز</a:t>
            </a:r>
          </a:p>
          <a:p>
            <a:pPr marL="0" indent="0" algn="justLow">
              <a:lnSpc>
                <a:spcPct val="170000"/>
              </a:lnSpc>
              <a:buNone/>
            </a:pPr>
            <a:r>
              <a:rPr lang="fa-IR" sz="6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4- آزاد کردن دارو</a:t>
            </a:r>
          </a:p>
          <a:p>
            <a:pPr marL="0" indent="0" algn="justLow">
              <a:lnSpc>
                <a:spcPct val="170000"/>
              </a:lnSpc>
              <a:buNone/>
            </a:pPr>
            <a:r>
              <a:rPr lang="fa-IR" sz="6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5- حبس نفس برای </a:t>
            </a:r>
            <a:r>
              <a:rPr lang="fa-IR" sz="68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حدود 5 ثانيه </a:t>
            </a:r>
            <a:endParaRPr lang="fa-IR" sz="6800" dirty="0" smtClean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 algn="justLow">
              <a:lnSpc>
                <a:spcPct val="170000"/>
              </a:lnSpc>
              <a:buNone/>
            </a:pPr>
            <a:r>
              <a:rPr lang="fa-IR" sz="6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6- خارج کردن نفس به آرامی</a:t>
            </a:r>
            <a:endParaRPr lang="fa-I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76200" y="457200"/>
            <a:ext cx="9220199" cy="1143000"/>
          </a:xfrm>
          <a:prstGeom prst="rect">
            <a:avLst/>
          </a:prstGeom>
        </p:spPr>
        <p:txBody>
          <a:bodyPr vert="horz" lIns="91296" tIns="45648" rIns="91296" bIns="45648" rtlCol="1" anchor="ctr">
            <a:normAutofit fontScale="82500" lnSpcReduction="20000"/>
          </a:bodyPr>
          <a:lstStyle>
            <a:lvl1pPr algn="ctr" defTabSz="912945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ct val="20000"/>
              </a:spcBef>
            </a:pPr>
            <a:r>
              <a:rPr lang="fa-IR" sz="3000" dirty="0" smtClean="0">
                <a:solidFill>
                  <a:prstClr val="black"/>
                </a:solidFill>
                <a:cs typeface="B Yagut" panose="00000400000000000000" pitchFamily="2" charset="-78"/>
              </a:rPr>
              <a:t>آموزش نحوه ی استفاده از وسایل کمک درمانی </a:t>
            </a:r>
            <a:r>
              <a:rPr lang="fa-IR" sz="30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درجوانان مبتلا به آسم(ادامه)</a:t>
            </a:r>
          </a:p>
          <a:p>
            <a:pPr algn="r">
              <a:spcBef>
                <a:spcPct val="20000"/>
              </a:spcBef>
            </a:pPr>
            <a:r>
              <a:rPr lang="fa-IR" sz="32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/>
            </a:r>
            <a:br>
              <a:rPr lang="fa-IR" sz="32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endParaRPr lang="fa-IR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" name="Picture 5" descr="اسپری تنفسی جدید، گزینه درمانی مناسب برای مبتلایان به آسم - ایسنا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13990"/>
            <a:ext cx="1807845" cy="120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طرز استفاده از اسپری تنفس - دانشراه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9" y="4572000"/>
            <a:ext cx="1818005" cy="1010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03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89"/>
    </mc:Choice>
    <mc:Fallback xmlns="">
      <p:transition spd="slow" advTm="59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356" lvl="0" indent="-342356">
              <a:spcBef>
                <a:spcPct val="20000"/>
              </a:spcBef>
            </a:pPr>
            <a: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درمان داروئي </a:t>
            </a:r>
            <a:r>
              <a:rPr lang="fa-IR" sz="32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آسم جوانان</a:t>
            </a:r>
            <a:r>
              <a:rPr lang="fa-IR" sz="3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/>
            </a:r>
            <a:br>
              <a:rPr lang="fa-IR" sz="3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</a:b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15" y="1524000"/>
            <a:ext cx="8763000" cy="36575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a-IR" sz="3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1- </a:t>
            </a:r>
            <a:r>
              <a:rPr lang="fa-IR" sz="2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داروهاي </a:t>
            </a:r>
            <a:r>
              <a:rPr lang="fa-IR" sz="28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تسكين دهنده (سریع الاثر)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4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اين داروها با شل كردن انقباض عضلات راههاي هوايي ،‌سبب گشاد شدن راه هاي هوايي و در نتيجه كاهش يا رفع علائم آسم مي شوند. </a:t>
            </a:r>
            <a:r>
              <a:rPr lang="fa-IR" sz="24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مدت اثر </a:t>
            </a:r>
            <a:r>
              <a:rPr lang="fa-IR" sz="24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اين داروها چند دقيقه </a:t>
            </a:r>
            <a:r>
              <a:rPr lang="fa-IR" sz="24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است.</a:t>
            </a:r>
          </a:p>
          <a:p>
            <a:pPr marL="0" indent="0">
              <a:buNone/>
            </a:pPr>
            <a:r>
              <a:rPr lang="fa-IR" sz="46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</a:t>
            </a:r>
            <a:r>
              <a:rPr lang="fa-IR" sz="3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2- </a:t>
            </a:r>
            <a:r>
              <a:rPr lang="fa-IR" sz="2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داروهاي </a:t>
            </a:r>
            <a:r>
              <a:rPr lang="fa-IR" sz="28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كنترل كننده يا نگهدارنده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sz="24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اثرات ضد التهابي دارندواز اين راه علائم آسم را كاهش مي دهند. اين دسته دارويي بطور طولاني مدت بكار مي روند و استفاده آن بايد روزانه و بطور منظم باشد. </a:t>
            </a:r>
          </a:p>
          <a:p>
            <a:pPr marL="0" indent="0">
              <a:lnSpc>
                <a:spcPct val="150000"/>
              </a:lnSpc>
              <a:buNone/>
            </a:pPr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37"/>
    </mc:Choice>
    <mc:Fallback xmlns="">
      <p:transition spd="slow" advTm="10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8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تعیین برنامه درمانی برای مواقع حمله آسم در جوانان</a:t>
            </a:r>
            <a:endParaRPr lang="fa-I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15" y="1600215"/>
            <a:ext cx="8229600" cy="426718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1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) وصل اكسيژن مرطوب با ماسك و با فشار 4-3 ليتر در دقيقه </a:t>
            </a:r>
            <a:endParaRPr lang="en-US" sz="22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2) تجويز 2 تا 4 پاف سالبوتامول استنشاقي هر 20 دقيقه به كمك محفظه مخصوص وارجاع فوري به سطوح بالاتر </a:t>
            </a:r>
            <a:endParaRPr lang="en-US" sz="22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3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) در موارد حمله شديد آسم و عدم پاسخ به تجويز سالبوتامول استنشاقي ، تجويز كورتون خوراكي بر اساس دستورالعمل كتبي بيمار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وارجاع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فوري به سطوح بالاتر</a:t>
            </a:r>
            <a:endParaRPr lang="en-US" sz="22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4) درصورت عدم امكان ارجاع فوري، تجويز 2 تا 4 پاف سالبوتامول استنشاقي هر20 دقيقه و ارجاع فوري در اولين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فرصت</a:t>
            </a:r>
            <a:endParaRPr lang="fa-IR" sz="22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5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02"/>
    </mc:Choice>
    <mc:Fallback xmlns="">
      <p:transition spd="slow" advTm="79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 </a:t>
            </a:r>
            <a:r>
              <a:rPr lang="fa-IR" dirty="0" smtClean="0"/>
              <a:t>مراقبت از نظر ابتلا به آسم در جوانان</a:t>
            </a:r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6300958"/>
              </p:ext>
            </p:extLst>
          </p:nvPr>
        </p:nvGraphicFramePr>
        <p:xfrm>
          <a:off x="76230" y="1556791"/>
          <a:ext cx="8888319" cy="4200520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2490849"/>
                <a:gridCol w="1813255"/>
                <a:gridCol w="1890935"/>
                <a:gridCol w="2693280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س</a:t>
                      </a:r>
                      <a:r>
                        <a:rPr kumimoji="0" lang="ar-S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وال</a:t>
                      </a:r>
                      <a:endParaRPr kumimoji="0" lang="en-US" sz="1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495" marR="62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نشانه ها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2495" marR="62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طبقه بندي 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2495" marR="62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cs typeface="+mn-cs"/>
                        </a:rPr>
                        <a:t>توصیه ها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2495" marR="62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88232">
                <a:tc rowSpan="2">
                  <a:txBody>
                    <a:bodyPr/>
                    <a:lstStyle/>
                    <a:p>
                      <a:pPr marL="285750" marR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a-IR" sz="14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سابقه</a:t>
                      </a:r>
                      <a:r>
                        <a:rPr lang="fa-IR" sz="14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SA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تشخيص آسم </a:t>
                      </a:r>
                      <a:r>
                        <a:rPr lang="fa-IR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توسط پزشک</a:t>
                      </a:r>
                    </a:p>
                    <a:p>
                      <a:pPr marL="285750" marR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a-IR" sz="14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a-IR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تجویز اسپری استنشاق</a:t>
                      </a:r>
                      <a:r>
                        <a:rPr lang="fa-IR" sz="14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توسط پزشک طی یکسال گذشته</a:t>
                      </a:r>
                      <a:endParaRPr lang="fa-IR" sz="14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1">
                        <a:buFont typeface="Arial" panose="020B0604020202020204" pitchFamily="34" charset="0"/>
                        <a:buChar char="•"/>
                      </a:pPr>
                      <a:endParaRPr lang="fa-IR" sz="14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1">
                        <a:buFont typeface="Arial" panose="020B0604020202020204" pitchFamily="34" charset="0"/>
                        <a:buChar char="•"/>
                      </a:pPr>
                      <a:r>
                        <a:rPr lang="fa-IR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وجود</a:t>
                      </a:r>
                      <a:r>
                        <a:rPr lang="ar-SA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علائم تنفسي شامل سرفه بيش از 4 هفته، خس خس سينه مكرر و يا تنگي نفس (به ويژه پس از فعاليت فيزيكي يا متعاقب عفونت هاي تنفسي) </a:t>
                      </a:r>
                      <a:r>
                        <a:rPr lang="fa-IR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طی یکسال گذشته</a:t>
                      </a:r>
                    </a:p>
                    <a:p>
                      <a:pPr rtl="1"/>
                      <a:endParaRPr lang="fa-IR" sz="1400" b="1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1"/>
                      <a:endParaRPr lang="fa-IR" sz="1400" b="1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1"/>
                      <a:endParaRPr lang="en-US" sz="1400" b="1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495" marR="62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sz="1400" b="1" i="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1"/>
                      <a:endParaRPr lang="fa-IR" sz="1400" b="1" i="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1"/>
                      <a:endParaRPr lang="fa-IR" sz="1400" b="1" i="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1"/>
                      <a:r>
                        <a:rPr lang="fa-IR" sz="1400" b="1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مثبت بودن پاسخ فرد به هریک از سوال ها</a:t>
                      </a:r>
                      <a:endParaRPr lang="ar-SA" sz="1400" b="1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495" marR="62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a-IR" sz="14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فرد</a:t>
                      </a:r>
                      <a:r>
                        <a:rPr lang="fa-IR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مشکوک به بیماری آسم</a:t>
                      </a: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2495" marR="62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1">
                        <a:spcAft>
                          <a:spcPts val="0"/>
                        </a:spcAft>
                      </a:pPr>
                      <a:endParaRPr lang="fa-IR" sz="1400" b="1" i="0" dirty="0" smtClean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just" rtl="1">
                        <a:spcAft>
                          <a:spcPts val="0"/>
                        </a:spcAft>
                      </a:pPr>
                      <a:r>
                        <a:rPr lang="ar-SA" sz="1400" b="1" i="0" dirty="0" smtClean="0"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ارجاع به پزشك</a:t>
                      </a:r>
                      <a:r>
                        <a:rPr lang="en-US" sz="1400" b="1" i="0" dirty="0" smtClean="0"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fa-IR" sz="1400" b="1" i="0" dirty="0" smtClean="0"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به</a:t>
                      </a:r>
                      <a:r>
                        <a:rPr lang="fa-IR" sz="1400" b="1" i="0" baseline="0" dirty="0" smtClean="0"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منظور تایید یا رد و ارزیابی های  تکمیلی</a:t>
                      </a:r>
                      <a:endParaRPr lang="en-US" sz="1400" b="1" i="1" dirty="0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752248">
                <a:tc vMerge="1">
                  <a:txBody>
                    <a:bodyPr/>
                    <a:lstStyle/>
                    <a:p>
                      <a:pPr marL="241300"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2495" marR="62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هيچ يك از نشانه های فوق وجود ندارد.</a:t>
                      </a:r>
                      <a:endParaRPr lang="en-US" sz="1400" b="1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2495" marR="62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400" b="1" smtClean="0"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عدم ابتلا</a:t>
                      </a:r>
                      <a:r>
                        <a:rPr lang="fa-IR" sz="1400" b="1" smtClean="0"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ی فرد به بیماری </a:t>
                      </a:r>
                      <a:r>
                        <a:rPr lang="ar-SA" sz="1400" b="1" smtClean="0"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آسم</a:t>
                      </a:r>
                      <a:endParaRPr lang="en-US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2495" marR="62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1">
                        <a:spcAft>
                          <a:spcPts val="0"/>
                        </a:spcAft>
                      </a:pPr>
                      <a:r>
                        <a:rPr lang="fa-IR" sz="1400" b="1" i="0" smtClean="0"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دادن آموزش های لازم در</a:t>
                      </a:r>
                      <a:r>
                        <a:rPr lang="fa-IR" sz="1400" b="1" i="0" baseline="0" smtClean="0"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خصوص عوامل زمینه ساز بروز آسم (به ویزه در افرادی که سابقه بیماری آسم در اعضاءدرجه یک  خانواده ویا سابقه فردی یا خانوادگی بیماری های آتوپیک (رینیت،آلرژیک یا اگزما)دارند</a:t>
                      </a:r>
                      <a:endParaRPr lang="en-US" sz="1400" b="1" i="1"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5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835"/>
    </mc:Choice>
    <mc:Fallback xmlns="">
      <p:transition advTm="90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879" y="152400"/>
            <a:ext cx="4040188" cy="762000"/>
          </a:xfrm>
          <a:solidFill>
            <a:schemeClr val="bg1"/>
          </a:solidFill>
        </p:spPr>
        <p:txBody>
          <a:bodyPr/>
          <a:lstStyle/>
          <a:p>
            <a:pPr algn="ctr"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80373" y="1444294"/>
            <a:ext cx="3505200" cy="5094618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تصویر پرسنلی مدرس:</a:t>
            </a: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452628" algn="justLow">
              <a:lnSpc>
                <a:spcPct val="150000"/>
              </a:lnSpc>
            </a:pPr>
            <a:r>
              <a:rPr lang="fa-IR" sz="2200" b="1" dirty="0" smtClean="0">
                <a:cs typeface="B Yagut" panose="00000400000000000000" pitchFamily="2" charset="-78"/>
              </a:rPr>
              <a:t>نام و نام خانوادگی مدرس: </a:t>
            </a:r>
          </a:p>
          <a:p>
            <a:pPr marL="109728" indent="0" algn="ctr">
              <a:lnSpc>
                <a:spcPct val="150000"/>
              </a:lnSpc>
              <a:buNone/>
            </a:pPr>
            <a:r>
              <a:rPr lang="fa-IR" sz="1900" dirty="0" smtClean="0">
                <a:cs typeface="B Yagut" panose="00000400000000000000" pitchFamily="2" charset="-78"/>
              </a:rPr>
              <a:t>لیلا حافظی</a:t>
            </a:r>
            <a:endParaRPr lang="fa-IR" sz="1900" dirty="0">
              <a:cs typeface="B Yagut" panose="00000400000000000000" pitchFamily="2" charset="-78"/>
            </a:endParaRPr>
          </a:p>
          <a:p>
            <a:pPr algn="r" rtl="1"/>
            <a:r>
              <a:rPr lang="fa-IR" sz="2200" b="1" dirty="0">
                <a:cs typeface="B Yagut" panose="00000400000000000000" pitchFamily="2" charset="-78"/>
              </a:rPr>
              <a:t>مدرک تحصیلی:</a:t>
            </a:r>
          </a:p>
          <a:p>
            <a:pPr marL="109728" indent="0" algn="ct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sz="1900" dirty="0" smtClean="0">
                <a:cs typeface="B Yagut" panose="00000400000000000000" pitchFamily="2" charset="-78"/>
              </a:rPr>
              <a:t>کارشناس مامایی</a:t>
            </a:r>
          </a:p>
          <a:p>
            <a:pPr algn="justLow" rtl="1"/>
            <a:r>
              <a:rPr lang="fa-IR" sz="2200" b="1" dirty="0">
                <a:cs typeface="B Yagut" panose="00000400000000000000" pitchFamily="2" charset="-78"/>
              </a:rPr>
              <a:t>موقعیت اشتغال سازمانی مدرس: </a:t>
            </a:r>
            <a:r>
              <a:rPr lang="fa-IR" sz="1900" dirty="0" smtClean="0">
                <a:cs typeface="B Yagut" panose="00000400000000000000" pitchFamily="2" charset="-78"/>
              </a:rPr>
              <a:t>مربی بهداشت خانواده مرکز آموزش بهورزی شهرستان تالش، دانشگاه علوم پزشکی و خدمات بهداشتی درمانی گیلان</a:t>
            </a:r>
          </a:p>
          <a:p>
            <a:pPr marL="109728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69061" y="228600"/>
            <a:ext cx="4041775" cy="762000"/>
          </a:xfrm>
          <a:solidFill>
            <a:schemeClr val="bg1"/>
          </a:solidFill>
        </p:spPr>
        <p:txBody>
          <a:bodyPr/>
          <a:lstStyle/>
          <a:p>
            <a:pPr algn="r"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69061" y="1444294"/>
            <a:ext cx="4367436" cy="5094618"/>
          </a:xfrm>
        </p:spPr>
        <p:txBody>
          <a:bodyPr>
            <a:normAutofit lnSpcReduction="10000"/>
          </a:bodyPr>
          <a:lstStyle/>
          <a:p>
            <a:pPr algn="justLow" rtl="1"/>
            <a:r>
              <a:rPr lang="fa-IR" dirty="0" smtClean="0">
                <a:cs typeface="B Yagut" panose="00000400000000000000" pitchFamily="2" charset="-78"/>
              </a:rPr>
              <a:t>حیطه درس: </a:t>
            </a:r>
            <a:r>
              <a:rPr lang="fa-IR" sz="2000" b="1" dirty="0" smtClean="0">
                <a:cs typeface="B Yagut" panose="00000400000000000000" pitchFamily="2" charset="-78"/>
              </a:rPr>
              <a:t>مراقبتهای ادغام یافته رده سنی 18 تا29سال ویژ ه غیرپزشک</a:t>
            </a:r>
          </a:p>
          <a:p>
            <a:pPr algn="justLow"/>
            <a:r>
              <a:rPr lang="fa-IR" dirty="0">
                <a:cs typeface="B Yagut" pitchFamily="2" charset="-78"/>
              </a:rPr>
              <a:t>تاریخ </a:t>
            </a:r>
            <a:r>
              <a:rPr lang="fa-IR" dirty="0" smtClean="0">
                <a:cs typeface="B Yagut" pitchFamily="2" charset="-78"/>
              </a:rPr>
              <a:t>آخرین </a:t>
            </a:r>
            <a:r>
              <a:rPr lang="fa-IR" dirty="0">
                <a:cs typeface="B Yagut" pitchFamily="2" charset="-78"/>
              </a:rPr>
              <a:t>بازنگری: </a:t>
            </a:r>
            <a:r>
              <a:rPr lang="fa-IR" sz="2000" b="1" dirty="0" smtClean="0">
                <a:cs typeface="B Yagut" panose="00000400000000000000" pitchFamily="2" charset="-78"/>
              </a:rPr>
              <a:t>14 اردیبهشت 1399</a:t>
            </a:r>
          </a:p>
          <a:p>
            <a:pPr algn="justLow" rtl="1"/>
            <a:r>
              <a:rPr lang="fa-IR" dirty="0" smtClean="0">
                <a:cs typeface="B Yagut" panose="00000400000000000000" pitchFamily="2" charset="-78"/>
              </a:rPr>
              <a:t>نوبت تهیه: 1 </a:t>
            </a:r>
            <a:endParaRPr lang="fa-IR" dirty="0">
              <a:cs typeface="B Yagut" panose="00000400000000000000" pitchFamily="2" charset="-78"/>
            </a:endParaRPr>
          </a:p>
          <a:p>
            <a:pPr algn="justLow" rtl="1"/>
            <a:r>
              <a:rPr lang="fa-IR" dirty="0" smtClean="0">
                <a:cs typeface="B Yagut" panose="00000400000000000000" pitchFamily="2" charset="-78"/>
              </a:rPr>
              <a:t>نام فایل:</a:t>
            </a:r>
          </a:p>
          <a:p>
            <a:pPr marL="109728" indent="0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 </a:t>
            </a:r>
            <a:r>
              <a:rPr lang="en-US" sz="2000" dirty="0" smtClean="0">
                <a:cs typeface="B Yagut" panose="00000400000000000000" pitchFamily="2" charset="-78"/>
              </a:rPr>
              <a:t>MJ-</a:t>
            </a:r>
            <a:r>
              <a:rPr lang="en-US" sz="2000" dirty="0" err="1" smtClean="0"/>
              <a:t>moraghebathay</a:t>
            </a:r>
            <a:r>
              <a:rPr lang="en-US" sz="2000" dirty="0" smtClean="0"/>
              <a:t>-</a:t>
            </a:r>
            <a:r>
              <a:rPr lang="en-US" sz="2000" dirty="0" err="1" smtClean="0"/>
              <a:t>edghamyafteh</a:t>
            </a:r>
            <a:r>
              <a:rPr lang="en-US" sz="2000" dirty="0" smtClean="0"/>
              <a:t>- </a:t>
            </a:r>
            <a:endParaRPr lang="fa-IR" sz="2000" dirty="0" smtClean="0"/>
          </a:p>
          <a:p>
            <a:pPr marL="109728" indent="0" algn="justLow" rtl="1">
              <a:buNone/>
            </a:pPr>
            <a:r>
              <a:rPr lang="en-US" sz="2000" dirty="0" err="1" smtClean="0">
                <a:cs typeface="B Yagut" panose="00000400000000000000" pitchFamily="2" charset="-78"/>
              </a:rPr>
              <a:t>radee</a:t>
            </a:r>
            <a:r>
              <a:rPr lang="en-US" sz="2000" dirty="0" smtClean="0">
                <a:cs typeface="B Yagut" panose="00000400000000000000" pitchFamily="2" charset="-78"/>
              </a:rPr>
              <a:t> seni18 ta 29sal-edi1</a:t>
            </a:r>
            <a:endParaRPr lang="fa-IR" sz="2000" dirty="0" smtClean="0">
              <a:cs typeface="B Yagut" panose="00000400000000000000" pitchFamily="2" charset="-78"/>
            </a:endParaRPr>
          </a:p>
          <a:p>
            <a:pPr marL="285750" indent="-285750" algn="justLow"/>
            <a:r>
              <a:rPr lang="fa-IR" sz="1800" i="1" dirty="0" smtClean="0">
                <a:cs typeface="B Yagut" panose="00000400000000000000" pitchFamily="2" charset="-78"/>
              </a:rPr>
              <a:t> </a:t>
            </a:r>
            <a:r>
              <a:rPr lang="fa-IR" sz="1800" dirty="0">
                <a:cs typeface="B Yagut" pitchFamily="2" charset="-78"/>
              </a:rPr>
              <a:t>پیش </a:t>
            </a:r>
            <a:r>
              <a:rPr lang="fa-IR" sz="1800" dirty="0" smtClean="0">
                <a:cs typeface="B Yagut" pitchFamily="2" charset="-78"/>
              </a:rPr>
              <a:t>نیاز: آناتومی </a:t>
            </a:r>
            <a:r>
              <a:rPr lang="fa-IR" sz="1800" dirty="0">
                <a:cs typeface="B Yagut" pitchFamily="2" charset="-78"/>
              </a:rPr>
              <a:t>و فیزیولوژی، اصول تغذیه، بیماری </a:t>
            </a:r>
            <a:r>
              <a:rPr lang="fa-IR" sz="1800" dirty="0" smtClean="0">
                <a:cs typeface="B Yagut" pitchFamily="2" charset="-78"/>
              </a:rPr>
              <a:t>های واگیرو غیرواگیر- ایمن سازی- دهان ودندان</a:t>
            </a:r>
          </a:p>
          <a:p>
            <a:pPr marL="285750" indent="-285750" algn="justLow"/>
            <a:r>
              <a:rPr lang="fa-IR" sz="1800" dirty="0" smtClean="0">
                <a:cs typeface="B Yagut" pitchFamily="2" charset="-78"/>
              </a:rPr>
              <a:t>نحوه ارائه: 9ساعت </a:t>
            </a:r>
            <a:r>
              <a:rPr lang="fa-IR" sz="1800" dirty="0">
                <a:cs typeface="B Yagut" pitchFamily="2" charset="-78"/>
              </a:rPr>
              <a:t>نظری و 17 ساعت </a:t>
            </a:r>
            <a:r>
              <a:rPr lang="fa-IR" sz="1800" dirty="0" smtClean="0">
                <a:cs typeface="B Yagut" pitchFamily="2" charset="-78"/>
              </a:rPr>
              <a:t>عملی.</a:t>
            </a:r>
          </a:p>
          <a:p>
            <a:pPr marL="285750" indent="-285750" algn="justLow"/>
            <a:r>
              <a:rPr lang="fa-IR" sz="1800" dirty="0" smtClean="0">
                <a:cs typeface="B Yagut" pitchFamily="2" charset="-78"/>
              </a:rPr>
              <a:t>مجموعه </a:t>
            </a:r>
            <a:r>
              <a:rPr lang="fa-IR" sz="1800" dirty="0">
                <a:cs typeface="B Yagut" pitchFamily="2" charset="-78"/>
              </a:rPr>
              <a:t>حاضر برای تدریس در </a:t>
            </a:r>
            <a:r>
              <a:rPr lang="fa-IR" sz="1800" dirty="0" smtClean="0">
                <a:cs typeface="B Yagut" pitchFamily="2" charset="-78"/>
              </a:rPr>
              <a:t>9 </a:t>
            </a:r>
            <a:r>
              <a:rPr lang="fa-IR" sz="1800" dirty="0">
                <a:cs typeface="B Yagut" pitchFamily="2" charset="-78"/>
              </a:rPr>
              <a:t>ساعت کلاس آموزشی نظری تهیه شده است</a:t>
            </a:r>
            <a:r>
              <a:rPr lang="fa-IR" sz="1800" dirty="0" smtClean="0">
                <a:cs typeface="B Yagut" pitchFamily="2" charset="-78"/>
              </a:rPr>
              <a:t>.</a:t>
            </a:r>
          </a:p>
          <a:p>
            <a:pPr marL="285750" indent="-285750" algn="justLow"/>
            <a:r>
              <a:rPr lang="fa-IR" sz="1800" dirty="0" smtClean="0">
                <a:cs typeface="B Yagut" pitchFamily="2" charset="-78"/>
              </a:rPr>
              <a:t>شیوه ارزشیابی:</a:t>
            </a:r>
            <a:r>
              <a:rPr lang="fa-IR" sz="1800" dirty="0">
                <a:cs typeface="B Yagut" pitchFamily="2" charset="-78"/>
              </a:rPr>
              <a:t> </a:t>
            </a:r>
            <a:r>
              <a:rPr lang="fa-IR" sz="1800" dirty="0" smtClean="0">
                <a:cs typeface="B Yagut" pitchFamily="2" charset="-78"/>
              </a:rPr>
              <a:t>نظری و </a:t>
            </a:r>
            <a:r>
              <a:rPr lang="fa-IR" sz="1800" dirty="0">
                <a:cs typeface="B Yagut" pitchFamily="2" charset="-78"/>
              </a:rPr>
              <a:t>عملی 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ED13-EBA7-4896-8486-DA7F6ED059B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/>
          <a:stretch/>
        </p:blipFill>
        <p:spPr>
          <a:xfrm>
            <a:off x="914400" y="1828800"/>
            <a:ext cx="1371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6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356" lvl="0" indent="-342356">
              <a:spcBef>
                <a:spcPct val="20000"/>
              </a:spcBef>
            </a:pPr>
            <a: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نحو ه ی پيگيري جوان مبتلا به آسم</a:t>
            </a:r>
            <a:r>
              <a:rPr lang="fa-IR" sz="2900" dirty="0">
                <a:solidFill>
                  <a:prstClr val="black"/>
                </a:solidFill>
                <a:cs typeface="Arial" panose="020B0604020202020204" pitchFamily="34" charset="0"/>
              </a:rPr>
              <a:t/>
            </a:r>
            <a:br>
              <a:rPr lang="fa-IR" sz="2900" dirty="0">
                <a:solidFill>
                  <a:prstClr val="black"/>
                </a:solidFill>
                <a:cs typeface="Arial" panose="020B0604020202020204" pitchFamily="34" charset="0"/>
              </a:rPr>
            </a:b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14" y="1415492"/>
            <a:ext cx="8763001" cy="4343400"/>
          </a:xfrm>
        </p:spPr>
        <p:txBody>
          <a:bodyPr>
            <a:normAutofit/>
          </a:bodyPr>
          <a:lstStyle/>
          <a:p>
            <a:pPr marL="0" indent="0" algn="justLow">
              <a:lnSpc>
                <a:spcPct val="150000"/>
              </a:lnSpc>
              <a:buNone/>
            </a:pPr>
            <a:r>
              <a:rPr lang="fa-IR" sz="24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پس از شروع درمان توسط پزشك، یک ماه بعد در ويزيت مجدد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، پزشك سطح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كنترل بيماري را تعيين  مي كند.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اگر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سطح كنترل بيماري كامل باشد بيمار ماهانه توسط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پرسنل بهداشتی و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هر دو ماه يك بار توسط پزشك مراقبت مي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گردد.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درکنترل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نسبی، بيمار هر دو هفته يكبار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توسط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پرسنل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بهداشتی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پیگیری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و مراقبت مي شود تا زماني كه به سطح كنترل كامل برسد و پس از آن پيگيري و مراقبت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بيمار ماهانه توسط پرسنل بهداشتی و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هردوماه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يك بار توسط پزشك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ادامه می یابد.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صورتي كه بيمار در تاريخ مقرر جهت مراقبت مراجعه نكند حداكثر 3 روز پس از اين تاريخ لازم است علت عدم مراجعه پيگيري شود.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9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58"/>
    </mc:Choice>
    <mc:Fallback xmlns="">
      <p:transition spd="slow" advTm="43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15"/>
            <a:ext cx="9144000" cy="1143000"/>
          </a:xfrm>
        </p:spPr>
        <p:txBody>
          <a:bodyPr>
            <a:normAutofit fontScale="90000"/>
          </a:bodyPr>
          <a:lstStyle/>
          <a:p>
            <a:pPr marL="342356" lvl="0" indent="-342356">
              <a:spcBef>
                <a:spcPct val="20000"/>
              </a:spcBef>
            </a:pPr>
            <a:r>
              <a:rPr lang="fa-IR" sz="36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اقدامات مورد نیازدرمراقبت دوره ای جوان مبتلا به آسم</a:t>
            </a:r>
            <a:r>
              <a:rPr lang="fa-IR" sz="3200" dirty="0">
                <a:solidFill>
                  <a:prstClr val="black"/>
                </a:solidFill>
                <a:cs typeface="Arial" panose="020B0604020202020204" pitchFamily="34" charset="0"/>
              </a:rPr>
              <a:t/>
            </a:r>
            <a:br>
              <a:rPr lang="fa-IR" sz="320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fa-IR" sz="3200" dirty="0" smtClean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  <a:r>
              <a:rPr lang="fa-IR" sz="3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/>
            </a:r>
            <a:br>
              <a:rPr lang="fa-IR" sz="3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</a:b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پرسنل بهداشتی درمراقبت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های دوره ای میزان و نحوه مصرف صحیح داروها را بررسی کرده و وضعيت كنترل بيماري راتعيين مي كند و در صورت كاهش سطح كنترل بيماري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مواردی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نظیر قطع خودسرانه، مصرف نامنظم و یا تکنیک نادرست مصرف دارو، بيمار را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بررسی و به پزشک ازجاع غير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فوري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مي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دهد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.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در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هر نوبت مراقبت علاوه بر آموزش بيماران و خانواده آنها به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مشکلات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روانی، اقتصادی و اجتماعی شدید بیمار یا خانواده وی 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توجه کرده و </a:t>
            </a:r>
            <a:r>
              <a:rPr lang="fa-IR" sz="22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در صورت نیاز به پزشک اطلاع داده شود</a:t>
            </a:r>
            <a:r>
              <a:rPr lang="fa-IR" sz="22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.</a:t>
            </a:r>
            <a:endParaRPr lang="fa-IR" dirty="0" smtClean="0"/>
          </a:p>
          <a:p>
            <a:endParaRPr lang="fa-IR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93"/>
    </mc:Choice>
    <mc:Fallback xmlns="">
      <p:transition spd="slow" advTm="59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356" lvl="0" indent="-342356">
              <a:spcBef>
                <a:spcPct val="20000"/>
              </a:spcBef>
            </a:pPr>
            <a: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آسم و ورزش </a:t>
            </a:r>
            <a:b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15" y="1417638"/>
            <a:ext cx="8229600" cy="3459161"/>
          </a:xfrm>
        </p:spPr>
        <p:txBody>
          <a:bodyPr>
            <a:normAutofit fontScale="85000" lnSpcReduction="20000"/>
          </a:bodyPr>
          <a:lstStyle/>
          <a:p>
            <a:pPr marL="0" indent="0" algn="justLow">
              <a:lnSpc>
                <a:spcPct val="160000"/>
              </a:lnSpc>
              <a:buNone/>
            </a:pPr>
            <a:r>
              <a:rPr lang="fa-IR" sz="26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بيمار </a:t>
            </a:r>
            <a:r>
              <a:rPr lang="fa-IR" sz="26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دچار آسم قادر به انجام همه نوع ورزش است. ورزش در هواي سرد و خشک مثل اسكي بايد با رعايت  شرايط خاصي و با احتياط انجام شود و ورزش هايي چون شنا، پياده روي و دوچرخه سواري ارجح هستند</a:t>
            </a:r>
            <a:r>
              <a:rPr lang="fa-IR" sz="26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.</a:t>
            </a:r>
          </a:p>
          <a:p>
            <a:pPr marL="0" indent="0" algn="justLow">
              <a:lnSpc>
                <a:spcPct val="160000"/>
              </a:lnSpc>
              <a:buNone/>
            </a:pPr>
            <a:r>
              <a:rPr lang="fa-IR" sz="26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فعاليت </a:t>
            </a:r>
            <a:r>
              <a:rPr lang="fa-IR" sz="26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بدني و ورزش دربعضي افراد مي تواند باعث شروع حمله آسم شود. این بیماران به خصوص در هوای سرد و خشک باید قبل از شروع ورزش، چند دقيقه بدن خود را با نرمش گرم كنند و در صورتي كه هنگام ورزش دچار </a:t>
            </a:r>
            <a:r>
              <a:rPr lang="fa-IR" sz="26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علايم </a:t>
            </a:r>
            <a:r>
              <a:rPr lang="fa-IR" sz="26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گردند بايد نيم ساعت قبل از ورزش داروي سالبوتامول را دريافت نمايند.</a:t>
            </a:r>
          </a:p>
          <a:p>
            <a:endParaRPr lang="fa-IR" sz="40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9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4"/>
    </mc:Choice>
    <mc:Fallback xmlns="">
      <p:transition spd="slow" advTm="43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4001" cy="1143000"/>
          </a:xfrm>
        </p:spPr>
        <p:txBody>
          <a:bodyPr>
            <a:normAutofit fontScale="90000"/>
          </a:bodyPr>
          <a:lstStyle/>
          <a:p>
            <a:r>
              <a:rPr lang="fa-IR" sz="3100" dirty="0">
                <a:cs typeface="B Yagut" panose="00000400000000000000" pitchFamily="2" charset="-78"/>
              </a:rPr>
              <a:t>نحوه ی ثبت </a:t>
            </a:r>
            <a:r>
              <a:rPr lang="fa-IR" sz="3100" dirty="0" smtClean="0">
                <a:cs typeface="B Yagut" panose="00000400000000000000" pitchFamily="2" charset="-78"/>
              </a:rPr>
              <a:t>ارزیابی مراقبت از نظر  آسم جوان </a:t>
            </a:r>
            <a:r>
              <a:rPr lang="fa-IR" sz="3100" dirty="0">
                <a:cs typeface="B Yagut" panose="00000400000000000000" pitchFamily="2" charset="-78"/>
              </a:rPr>
              <a:t>در سامانه </a:t>
            </a:r>
            <a:r>
              <a:rPr lang="fa-IR" sz="3100" dirty="0" smtClean="0">
                <a:cs typeface="B Yagut" panose="00000400000000000000" pitchFamily="2" charset="-78"/>
              </a:rPr>
              <a:t>سیب</a:t>
            </a:r>
            <a:br>
              <a:rPr lang="fa-IR" sz="3100" dirty="0" smtClean="0">
                <a:cs typeface="B Yagut" panose="00000400000000000000" pitchFamily="2" charset="-78"/>
              </a:rPr>
            </a:br>
            <a:r>
              <a:rPr lang="fa-IR" sz="2700" dirty="0" smtClean="0">
                <a:cs typeface="B Yagut" panose="00000400000000000000" pitchFamily="2" charset="-78"/>
              </a:rPr>
              <a:t>(</a:t>
            </a:r>
            <a:r>
              <a:rPr lang="fa-IR" sz="31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700" dirty="0">
                <a:solidFill>
                  <a:prstClr val="black"/>
                </a:solidFill>
                <a:cs typeface="B Yagut" panose="00000400000000000000" pitchFamily="2" charset="-78"/>
              </a:rPr>
              <a:t>براساس کیس فرضی) </a:t>
            </a:r>
            <a:r>
              <a:rPr lang="fa-IR" sz="2700" dirty="0" smtClean="0">
                <a:cs typeface="B Yagut" panose="00000400000000000000" pitchFamily="2" charset="-78"/>
              </a:rPr>
              <a:t/>
            </a:r>
            <a:br>
              <a:rPr lang="fa-IR" sz="2700" dirty="0" smtClean="0">
                <a:cs typeface="B Yagut" panose="00000400000000000000" pitchFamily="2" charset="-78"/>
              </a:rPr>
            </a:br>
            <a:endParaRPr lang="fa-IR" sz="27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61" y="1417638"/>
            <a:ext cx="8229600" cy="3992543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fa-IR" sz="2200" dirty="0" smtClean="0">
                <a:cs typeface="B Yagut" panose="00000400000000000000" pitchFamily="2" charset="-78"/>
              </a:rPr>
              <a:t>جوان سابقه مصرف اسپری استنشاقی و تنگی نفس  ندارد ولی 6ماه قبل بدنبال سرماخوردگی 5روز سرفه داشته است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لطفا وی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ارزیابی انجام شده را ثبت و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اقدامات مناسب را انجام دهید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endParaRPr lang="fa-IR" sz="2000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500" t="20444" r="20500" b="42525"/>
          <a:stretch/>
        </p:blipFill>
        <p:spPr>
          <a:xfrm>
            <a:off x="5366" y="2533807"/>
            <a:ext cx="8958943" cy="388618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162800" y="60960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240"/>
    </mc:Choice>
    <mc:Fallback xmlns="">
      <p:transition advTm="2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6684" t="19555" r="25816" b="43778"/>
          <a:stretch/>
        </p:blipFill>
        <p:spPr>
          <a:xfrm>
            <a:off x="762000" y="1066800"/>
            <a:ext cx="7820526" cy="4800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954"/>
    </mc:Choice>
    <mc:Fallback xmlns="">
      <p:transition advTm="17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761657"/>
            <a:ext cx="7820526" cy="533434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0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167"/>
    </mc:Choice>
    <mc:Fallback xmlns="">
      <p:transition advTm="4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39" y="0"/>
            <a:ext cx="8305861" cy="1143000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خلاصه مطالب و نتیجه گیری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394027"/>
            <a:ext cx="876299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* </a:t>
            </a:r>
            <a:r>
              <a:rPr lang="ar-SA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آسم </a:t>
            </a:r>
            <a:r>
              <a:rPr lang="ar-SA" sz="2000" dirty="0">
                <a:solidFill>
                  <a:prstClr val="black"/>
                </a:solidFill>
                <a:cs typeface="B Yagut" panose="00000400000000000000" pitchFamily="2" charset="-78"/>
              </a:rPr>
              <a:t>یک بیماري جدي، مزمن و غیرواگیر ریه است که با التهاب مجاري هوایی همراه می باشد. علایم آن به صورت سرفه، خس خس سینه و تنگی نفس بروز می کند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  <a:r>
              <a:rPr lang="ar-SA" sz="2000" dirty="0">
                <a:solidFill>
                  <a:prstClr val="black"/>
                </a:solidFill>
                <a:cs typeface="B Yagut" panose="00000400000000000000" pitchFamily="2" charset="-78"/>
              </a:rPr>
              <a:t>اگرشدت علایم بیشتر از حدمعمول باشد حمله آسم گفته می شود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algn="justLow"/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* داروها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تنها راه كنترل آسم نيستند. بلكه پرهيز از عوامل آغازگر آسم بسيار مهم است. </a:t>
            </a:r>
            <a:endParaRPr lang="fa-IR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* </a:t>
            </a:r>
            <a:r>
              <a:rPr lang="ar-SA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</a:t>
            </a:r>
            <a:r>
              <a:rPr lang="ar-SA" sz="2000" dirty="0">
                <a:solidFill>
                  <a:prstClr val="black"/>
                </a:solidFill>
                <a:cs typeface="B Yagut" panose="00000400000000000000" pitchFamily="2" charset="-78"/>
              </a:rPr>
              <a:t>صورت کنترل کامل بیماری جوان ماهانه توسط پرسنل بهداشتی و هر دو ماه يك بار توسط پزشك مراقبت مي گردد</a:t>
            </a:r>
            <a:r>
              <a:rPr lang="ar-SA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  <a:endParaRPr lang="fa-IR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* آموزش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بيمار، درمان دارویی و تعيين برنامه درماني براي مواقع حمله آسم اقدامات مورد نیاز جهت اهداف درمانی موفق آسم در جوانان هستند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algn="justLow"/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* </a:t>
            </a:r>
            <a:r>
              <a:rPr lang="ar-SA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آموزش </a:t>
            </a:r>
            <a:r>
              <a:rPr lang="ar-SA" sz="2000" dirty="0">
                <a:solidFill>
                  <a:prstClr val="black"/>
                </a:solidFill>
                <a:cs typeface="B Yagut" panose="00000400000000000000" pitchFamily="2" charset="-78"/>
              </a:rPr>
              <a:t>نحوه ی استفاده از وسایل کمک درمانی در جوانان مبتلا به آسم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 در هر مراجعه باید ارایه گردد . </a:t>
            </a:r>
            <a:r>
              <a:rPr lang="ar-SA" sz="2000" dirty="0">
                <a:solidFill>
                  <a:prstClr val="black"/>
                </a:solidFill>
                <a:cs typeface="B Yagut" panose="00000400000000000000" pitchFamily="2" charset="-78"/>
              </a:rPr>
              <a:t>به مشکلات روانی، اقتصادی و اجتماعی شدید بیمار یا خانواده وی توجه کرده و در صورت نیاز به پزشک اطلاع داده شود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algn="justLow"/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* </a:t>
            </a:r>
            <a:r>
              <a:rPr lang="ar-SA" sz="2000" dirty="0">
                <a:solidFill>
                  <a:prstClr val="black"/>
                </a:solidFill>
                <a:cs typeface="B Yagut" panose="00000400000000000000" pitchFamily="2" charset="-78"/>
              </a:rPr>
              <a:t>بيمار دچار آسم قادر به انجام همه نوع </a:t>
            </a:r>
            <a:r>
              <a:rPr lang="ar-SA" sz="2000">
                <a:solidFill>
                  <a:prstClr val="black"/>
                </a:solidFill>
                <a:cs typeface="B Yagut" panose="00000400000000000000" pitchFamily="2" charset="-78"/>
              </a:rPr>
              <a:t>ورزش </a:t>
            </a:r>
            <a:r>
              <a:rPr lang="ar-SA" sz="2000" smtClean="0">
                <a:solidFill>
                  <a:prstClr val="black"/>
                </a:solidFill>
                <a:cs typeface="B Yagut" panose="00000400000000000000" pitchFamily="2" charset="-78"/>
              </a:rPr>
              <a:t>است</a:t>
            </a:r>
            <a:r>
              <a:rPr lang="fa-IR" sz="200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  <a:endParaRPr lang="en-US" sz="20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3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93"/>
    </mc:Choice>
    <mc:Fallback xmlns="">
      <p:transition spd="slow" advTm="80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-28958"/>
            <a:ext cx="8229600" cy="1143000"/>
          </a:xfrm>
        </p:spPr>
        <p:txBody>
          <a:bodyPr/>
          <a:lstStyle/>
          <a:p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پرسش و تمرین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61" y="1114042"/>
            <a:ext cx="8763000" cy="5591558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70000"/>
              </a:lnSpc>
              <a:buNone/>
            </a:pP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1-علایم آسم در جوانان را نام برده و هرکدام را توضیح دهید؟</a:t>
            </a:r>
          </a:p>
          <a:p>
            <a:pPr marL="0" lvl="0" indent="0">
              <a:lnSpc>
                <a:spcPct val="170000"/>
              </a:lnSpc>
              <a:buNone/>
            </a:pP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2- علل بروزیا تشدید آسم درجوانان را شرح دهید؟</a:t>
            </a:r>
          </a:p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3- نحوه ی استفاده از محفظه ی مخصوص در جوانان مبتلا به آسم را </a:t>
            </a:r>
            <a:r>
              <a:rPr lang="fa-IR" sz="2900" dirty="0" smtClean="0">
                <a:solidFill>
                  <a:prstClr val="black"/>
                </a:solidFill>
                <a:cs typeface="B Yagut" panose="00000400000000000000" pitchFamily="2" charset="-78"/>
              </a:rPr>
              <a:t>آموزش </a:t>
            </a: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دهید؟</a:t>
            </a:r>
          </a:p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4- نحوه ی پرهیز از آغاز گرها را </a:t>
            </a:r>
            <a:r>
              <a:rPr lang="fa-IR" sz="29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بیان کنید؟(</a:t>
            </a: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حداقل دو مورد)</a:t>
            </a:r>
          </a:p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5- اقدامات مورد نیاز جهت اهداف درمانی موفق آسم در جوانان را نام </a:t>
            </a:r>
            <a:r>
              <a:rPr lang="fa-IR" sz="29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ببرید؟</a:t>
            </a:r>
            <a:endParaRPr lang="fa-IR" sz="29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6- درمان دارویی آسم درجوانان را توضیح دهید؟</a:t>
            </a:r>
          </a:p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7- نحو ه ی پيگيري جوان مبتلا به آسم را بیان کنید</a:t>
            </a:r>
            <a:r>
              <a:rPr lang="fa-IR" sz="2900" dirty="0" smtClean="0">
                <a:solidFill>
                  <a:prstClr val="black"/>
                </a:solidFill>
                <a:cs typeface="B Yagut" panose="00000400000000000000" pitchFamily="2" charset="-78"/>
              </a:rPr>
              <a:t>؟</a:t>
            </a:r>
          </a:p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2900" dirty="0" smtClean="0">
                <a:solidFill>
                  <a:prstClr val="black"/>
                </a:solidFill>
                <a:cs typeface="B Yagut" panose="00000400000000000000" pitchFamily="2" charset="-78"/>
              </a:rPr>
              <a:t>8- جوانی دوسال قبل اسپری استنشاقی مصرف کرده است لطفا طبقه بندی نموده و اقدامات مناسب را انجام دهید؟</a:t>
            </a:r>
            <a:endParaRPr lang="fa-IR" sz="29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fa-IR" sz="2900" dirty="0" smtClean="0">
                <a:solidFill>
                  <a:prstClr val="black"/>
                </a:solidFill>
                <a:cs typeface="B Yagut" panose="00000400000000000000" pitchFamily="2" charset="-78"/>
              </a:rPr>
              <a:t>9- یکی </a:t>
            </a: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از اعضای خانواده یا دوستان جوان خود </a:t>
            </a:r>
            <a:r>
              <a:rPr lang="fa-IR" sz="29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را</a:t>
            </a: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 ازنظرابتلا به </a:t>
            </a:r>
            <a:r>
              <a:rPr lang="fa-IR" sz="2900" dirty="0" smtClean="0">
                <a:solidFill>
                  <a:prstClr val="black"/>
                </a:solidFill>
                <a:cs typeface="B Yagut" panose="00000400000000000000" pitchFamily="2" charset="-78"/>
              </a:rPr>
              <a:t>آسم ارزیابی </a:t>
            </a:r>
            <a:r>
              <a:rPr lang="fa-IR" sz="2900" dirty="0">
                <a:solidFill>
                  <a:prstClr val="black"/>
                </a:solidFill>
                <a:cs typeface="B Yagut" panose="00000400000000000000" pitchFamily="2" charset="-78"/>
              </a:rPr>
              <a:t>نموده و اقدامات مناسب را انجام دهید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751"/>
    </mc:Choice>
    <mc:Fallback xmlns="">
      <p:transition advTm="49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0" dirty="0" smtClean="0">
                <a:cs typeface="B Yagut" panose="00000400000000000000" pitchFamily="2" charset="-78"/>
              </a:rPr>
              <a:t>فهرست منابع</a:t>
            </a:r>
            <a:endParaRPr lang="en-US" b="0" dirty="0">
              <a:cs typeface="B Yagut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203" y="4800600"/>
            <a:ext cx="8610600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a-I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a-I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a-I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417638"/>
            <a:ext cx="8991600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2400" dirty="0" smtClean="0">
                <a:cs typeface="B Yagut" panose="00000400000000000000" pitchFamily="2" charset="-78"/>
              </a:rPr>
              <a:t>1- </a:t>
            </a:r>
            <a:r>
              <a:rPr lang="fa-IR" sz="2400" dirty="0">
                <a:cs typeface="B Yagut" panose="00000400000000000000" pitchFamily="2" charset="-78"/>
              </a:rPr>
              <a:t>اداره سلامت جوانان، دفتر سلامت جمعیت خانواده و مدارس، مراقبت های ادغام یافته رده سنی 18تا 29سال ویژه غیرپزشک،وزارت بهداشت و درمان و آموزش </a:t>
            </a:r>
            <a:r>
              <a:rPr lang="fa-IR" sz="2400" dirty="0" smtClean="0">
                <a:cs typeface="B Yagut" panose="00000400000000000000" pitchFamily="2" charset="-78"/>
              </a:rPr>
              <a:t>پزشکی،تهران، </a:t>
            </a:r>
            <a:r>
              <a:rPr lang="fa-IR" sz="2400" dirty="0">
                <a:cs typeface="B Yagut" panose="00000400000000000000" pitchFamily="2" charset="-78"/>
              </a:rPr>
              <a:t>1398</a:t>
            </a:r>
          </a:p>
          <a:p>
            <a:endParaRPr lang="fa-IR" sz="2400" dirty="0">
              <a:cs typeface="B Yagut" panose="00000400000000000000" pitchFamily="2" charset="-78"/>
            </a:endParaRPr>
          </a:p>
          <a:p>
            <a:r>
              <a:rPr lang="fa-IR" sz="2400" dirty="0">
                <a:cs typeface="B Yagut" panose="00000400000000000000" pitchFamily="2" charset="-78"/>
              </a:rPr>
              <a:t>2- اداره سلامت جوانان، دفتر سلامت جمعیت خانواده و مدارس، مراقبت های رده سنی 18تا 29سال غیرپزشک، وزارت بهداشت و درمان و آموزش </a:t>
            </a:r>
            <a:r>
              <a:rPr lang="fa-IR" sz="2400" dirty="0" smtClean="0">
                <a:cs typeface="B Yagut" panose="00000400000000000000" pitchFamily="2" charset="-78"/>
              </a:rPr>
              <a:t>پزشکی، تهران، </a:t>
            </a:r>
            <a:r>
              <a:rPr lang="fa-IR" sz="2400" dirty="0">
                <a:cs typeface="B Yagut" panose="00000400000000000000" pitchFamily="2" charset="-78"/>
              </a:rPr>
              <a:t>1394</a:t>
            </a:r>
          </a:p>
          <a:p>
            <a:endParaRPr lang="fa-IR" sz="2400" dirty="0">
              <a:cs typeface="B Yagut" panose="00000400000000000000" pitchFamily="2" charset="-78"/>
            </a:endParaRPr>
          </a:p>
          <a:p>
            <a:pPr lvl="0"/>
            <a:endParaRPr lang="fa-IR" sz="2400" dirty="0">
              <a:cs typeface="B Yagut" panose="00000400000000000000" pitchFamily="2" charset="-78"/>
            </a:endParaRPr>
          </a:p>
          <a:p>
            <a:pPr lvl="0"/>
            <a:r>
              <a:rPr lang="fa-IR" sz="2400" dirty="0" smtClean="0">
                <a:cs typeface="B Yagut" panose="00000400000000000000" pitchFamily="2" charset="-78"/>
              </a:rPr>
              <a:t>3-مرکز </a:t>
            </a:r>
            <a:r>
              <a:rPr lang="fa-IR" sz="2400" dirty="0">
                <a:cs typeface="B Yagut" panose="00000400000000000000" pitchFamily="2" charset="-78"/>
              </a:rPr>
              <a:t>مدیریت بیماریهای غیرواگیر، اصول پیشگیری  و مراقبت بیماریها نظام مراقبت بیماریهای غیر واگیر، وزارت بهداشت درمان و آموزش پزشکی، تهران،۱۳۹6</a:t>
            </a:r>
          </a:p>
          <a:p>
            <a:pPr lvl="0"/>
            <a:endParaRPr lang="fa-IR" sz="2000" dirty="0">
              <a:cs typeface="B Yagut" panose="00000400000000000000" pitchFamily="2" charset="-78"/>
            </a:endParaRPr>
          </a:p>
          <a:p>
            <a:pPr lvl="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2"/>
    </mc:Choice>
    <mc:Fallback>
      <p:transition spd="slow" advTm="5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>
            <a:normAutofit fontScale="90000"/>
          </a:bodyPr>
          <a:lstStyle/>
          <a:p>
            <a:pPr algn="justLow" rtl="1"/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sz="4400" b="1" dirty="0" smtClean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en-US" sz="4400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11560" y="3200400"/>
            <a:ext cx="8064896" cy="2244824"/>
          </a:xfrm>
        </p:spPr>
        <p:txBody>
          <a:bodyPr>
            <a:normAutofit fontScale="92500" lnSpcReduction="20000"/>
          </a:bodyPr>
          <a:lstStyle/>
          <a:p>
            <a:pPr lvl="0" algn="justLow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- استان گیلان، رشت، میدان فرهنگ، خیابان آزادگان، معاونت بهداشتی گیلان</a:t>
            </a:r>
          </a:p>
          <a:p>
            <a:pPr lvl="0" algn="justLow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- استان گیلان،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شهرستان تالش، خیابان آیت اله غفاری ، مرکز آموزش بهورزی شهرستان تالش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endParaRPr lang="en-US" sz="2800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4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0"/>
    </mc:Choice>
    <mc:Fallback>
      <p:transition spd="slow" advTm="1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6275"/>
            <a:ext cx="9144000" cy="1143000"/>
          </a:xfrm>
        </p:spPr>
        <p:txBody>
          <a:bodyPr>
            <a:normAutofit fontScale="90000"/>
          </a:bodyPr>
          <a:lstStyle/>
          <a:p>
            <a:pPr defTabSz="914400"/>
            <a:r>
              <a:rPr lang="fa-IR" sz="2700" dirty="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/>
            </a:r>
            <a:br>
              <a:rPr lang="fa-IR" sz="2700" dirty="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</a:br>
            <a:r>
              <a:rPr lang="fa-IR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فهرست عناوین</a:t>
            </a:r>
            <a:r>
              <a:rPr lang="fa-IR" sz="2700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/>
            </a:r>
            <a:br>
              <a:rPr lang="fa-IR" sz="2700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</a:br>
            <a:r>
              <a:rPr lang="fa-IR" sz="2700" dirty="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مراقبتهای </a:t>
            </a:r>
            <a:r>
              <a:rPr lang="fa-IR" sz="2700" dirty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ادغام یافته </a:t>
            </a:r>
            <a:r>
              <a:rPr lang="fa-IR" sz="2700" dirty="0" smtClean="0">
                <a:solidFill>
                  <a:prstClr val="black"/>
                </a:solidFill>
                <a:latin typeface="B  Yagut"/>
                <a:cs typeface="B Yagut" panose="00000400000000000000" pitchFamily="2" charset="-78"/>
              </a:rPr>
              <a:t>رده سنی 18-29سال( ویژه غیر پزشک)</a:t>
            </a:r>
            <a:r>
              <a:rPr lang="fa-IR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  <a:t/>
            </a:r>
            <a:br>
              <a:rPr lang="fa-IR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</a:br>
            <a:r>
              <a:rPr lang="fa-IR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  <a:t>                            </a:t>
            </a:r>
            <a:endParaRPr lang="fa-IR" dirty="0">
              <a:solidFill>
                <a:prstClr val="black"/>
              </a:solidFill>
              <a:latin typeface="B  Yagut"/>
              <a:ea typeface="+mn-ea"/>
              <a:cs typeface="B Yagut" panose="00000400000000000000" pitchFamily="2" charset="-7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66028"/>
              </p:ext>
            </p:extLst>
          </p:nvPr>
        </p:nvGraphicFramePr>
        <p:xfrm>
          <a:off x="2895600" y="1150298"/>
          <a:ext cx="5943599" cy="5303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507337"/>
                <a:gridCol w="1828507"/>
                <a:gridCol w="607755"/>
              </a:tblGrid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وضعیت تغذیه ای</a:t>
                      </a:r>
                      <a:endParaRPr kumimoji="0" lang="fa-IR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جلسه ا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kumimoji="0" lang="fa-IR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وضعیت قلبی و عروقی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2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ژنتیک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واکسیناسیون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3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هپاتیت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340689" marR="0" lvl="0" indent="-340689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سل </a:t>
                      </a: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ریوی</a:t>
                      </a:r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4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0689" marR="0" lvl="0" indent="-340689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15683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بیماریهای منتقله جنسی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buFont typeface="Wingdings" panose="05000000000000000000" pitchFamily="2" charset="2"/>
                        <a:buNone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مراقبت از نظر ابتلا به آسم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5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سلامت روان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6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marR="0" lvl="0" indent="-285750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سلامت </a:t>
                      </a: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اجتماعی</a:t>
                      </a: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مصرف دخانیات 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7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6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فعالیت بدنی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8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9208"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اختلالات و بیماریهای گوش و شنوایی</a:t>
                      </a:r>
                    </a:p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ارزیابی دهان و دندان</a:t>
                      </a:r>
                      <a:endParaRPr lang="fa-IR" dirty="0"/>
                    </a:p>
                  </a:txBody>
                  <a:tcPr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a-I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08483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جلسه 9</a:t>
                      </a:r>
                    </a:p>
                    <a:p>
                      <a:pPr marL="0" indent="0" algn="ctr" rtl="1">
                        <a:buFont typeface="Wingdings" panose="05000000000000000000" pitchFamily="2" charset="2"/>
                        <a:buNone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1">
                        <a:buFont typeface="Wingdings" panose="05000000000000000000" pitchFamily="2" charset="2"/>
                        <a:buChar char="v"/>
                      </a:pPr>
                      <a:endParaRPr lang="fa-IR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774"/>
    </mc:Choice>
    <mc:Fallback xmlns="">
      <p:transition advTm="14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>
            <a:normAutofit fontScale="90000"/>
          </a:bodyPr>
          <a:lstStyle/>
          <a:p>
            <a:pPr defTabSz="914400"/>
            <a:r>
              <a:rPr lang="fa-IR" dirty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  <a:t>فهرست عناوین </a:t>
            </a:r>
            <a:r>
              <a:rPr lang="fa-IR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  <a:t/>
            </a:r>
            <a:br>
              <a:rPr lang="fa-IR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</a:br>
            <a:r>
              <a:rPr lang="fa-IR" sz="2700" dirty="0" smtClean="0">
                <a:solidFill>
                  <a:prstClr val="black"/>
                </a:solidFill>
                <a:latin typeface="B  Yagut"/>
                <a:ea typeface="+mn-ea"/>
                <a:cs typeface="B Yagut" panose="00000400000000000000" pitchFamily="2" charset="-78"/>
              </a:rPr>
              <a:t>مراقبت از نظر ابتلا به آسم</a:t>
            </a:r>
            <a:endParaRPr lang="fa-IR" sz="2700" dirty="0">
              <a:solidFill>
                <a:prstClr val="black"/>
              </a:solidFill>
              <a:latin typeface="B  Yagu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15" y="1417638"/>
            <a:ext cx="8229600" cy="53340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endParaRPr lang="fa-IR" sz="1800" dirty="0" smtClean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a-IR" sz="2400" dirty="0">
                <a:cs typeface="B Yagut" panose="00000400000000000000" pitchFamily="2" charset="-78"/>
              </a:rPr>
              <a:t>مقدمه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sz="2400" dirty="0">
                <a:cs typeface="B Yagut" panose="00000400000000000000" pitchFamily="2" charset="-78"/>
              </a:rPr>
              <a:t>اهداف آموزشی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علل بروزیا تشدید آسم جوانان</a:t>
            </a:r>
            <a:endParaRPr lang="en-US" sz="24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سیر بیماری وعلايم آسم درجوانان</a:t>
            </a:r>
            <a:endParaRPr lang="en-US" sz="24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a-IR" sz="2400" dirty="0">
                <a:cs typeface="B Yagut" panose="00000400000000000000" pitchFamily="2" charset="-78"/>
              </a:rPr>
              <a:t>حمله آسم وعلایم آن در جوانان</a:t>
            </a:r>
            <a:endParaRPr lang="en-US" sz="24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a-IR" sz="2400" dirty="0">
                <a:cs typeface="B Yagut" panose="00000400000000000000" pitchFamily="2" charset="-78"/>
              </a:rPr>
              <a:t>كنترل و درمان آسم درجوانان </a:t>
            </a:r>
            <a:endParaRPr lang="en-US" sz="24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اقدامات مورد نیاز جهت اهداف درمانی موفق آسم در جوانان</a:t>
            </a:r>
            <a:endParaRPr lang="en-US" sz="24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مراقبت از نظر ابتلا به آسم</a:t>
            </a:r>
            <a:endParaRPr lang="en-US" sz="24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نحو ه ی پيگيري جوان مبتلا به آسم</a:t>
            </a:r>
            <a:endParaRPr lang="en-US" sz="24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اقدامات مورد نیازدرمراقبت دوره ای جوان مبتلا به آسم</a:t>
            </a:r>
            <a:endParaRPr lang="en-US" sz="24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SA" sz="2400" dirty="0">
                <a:cs typeface="B Yagut" panose="00000400000000000000" pitchFamily="2" charset="-78"/>
              </a:rPr>
              <a:t>آسم و ورزش</a:t>
            </a:r>
            <a:endParaRPr lang="fa-IR" sz="2400" dirty="0">
              <a:cs typeface="B Yagut" panose="00000400000000000000" pitchFamily="2" charset="-7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a-IR" sz="2400" dirty="0">
                <a:cs typeface="B Yagut" panose="00000400000000000000" pitchFamily="2" charset="-78"/>
              </a:rPr>
              <a:t>ثبت در سامانه سیب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sz="2400" dirty="0">
                <a:cs typeface="B Yagut" panose="00000400000000000000" pitchFamily="2" charset="-78"/>
              </a:rPr>
              <a:t>خلاصه مطالب و نتیجه گیری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sz="2400" dirty="0">
                <a:cs typeface="B Yagut" panose="00000400000000000000" pitchFamily="2" charset="-78"/>
              </a:rPr>
              <a:t>پرسش و تمرین</a:t>
            </a:r>
          </a:p>
          <a:p>
            <a:pPr>
              <a:buFont typeface="Wingdings" panose="05000000000000000000" pitchFamily="2" charset="2"/>
              <a:buChar char="v"/>
            </a:pPr>
            <a:endParaRPr lang="fa-IR" dirty="0" smtClean="0"/>
          </a:p>
          <a:p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154"/>
    </mc:Choice>
    <mc:Fallback xmlns="">
      <p:transition advTm="4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0980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4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مراقبت از نظر ابتلا به </a:t>
            </a:r>
            <a:r>
              <a:rPr lang="fa-IR" sz="4400" dirty="0" smtClean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آسم در جوانان</a:t>
            </a:r>
            <a:r>
              <a:rPr lang="fa-IR" sz="44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/>
            </a:r>
            <a:br>
              <a:rPr lang="fa-IR" sz="4400" dirty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</a:br>
            <a:endParaRPr lang="fa-IR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7391400" y="457200"/>
            <a:ext cx="1524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جلسه پنجم</a:t>
            </a:r>
            <a:endParaRPr lang="fa-I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79"/>
    </mc:Choice>
    <mc:Fallback xmlns="">
      <p:transition advTm="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fa-IR" sz="3200" dirty="0">
                <a:cs typeface="B Yagut" panose="00000400000000000000" pitchFamily="2" charset="-78"/>
              </a:rPr>
              <a:t>اهداف آموزشی در مراقبت از نظر ابتلا به آسم جوانان</a:t>
            </a:r>
            <a:r>
              <a:rPr lang="fa-IR" sz="24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:</a:t>
            </a:r>
            <a:r>
              <a:rPr lang="fa-IR" sz="28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/>
            </a:r>
            <a:br>
              <a:rPr lang="fa-IR" sz="28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801100" cy="53898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انتظار می رود پس ازپایان تدریس فراگیر بتواند</a:t>
            </a:r>
            <a:r>
              <a:rPr lang="fa-IR" sz="2800" dirty="0" smtClean="0">
                <a:cs typeface="B Yagut" panose="00000400000000000000" pitchFamily="2" charset="-78"/>
              </a:rPr>
              <a:t>: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علایم آسم درجوانان را بیان کند.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علل بروزیا تشدید آسم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درجوانان را شرح دهد.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نحوه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ی استفاده از وسایل کمک درمانی در جوانان مبتلا به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آسم </a:t>
            </a:r>
            <a:r>
              <a:rPr lang="fa-IR" sz="2200" smtClean="0">
                <a:solidFill>
                  <a:prstClr val="black"/>
                </a:solidFill>
                <a:cs typeface="B Yagut" panose="00000400000000000000" pitchFamily="2" charset="-78"/>
              </a:rPr>
              <a:t>را </a:t>
            </a:r>
            <a:r>
              <a:rPr lang="fa-IR" sz="2200">
                <a:solidFill>
                  <a:prstClr val="black"/>
                </a:solidFill>
                <a:cs typeface="B Yagut" panose="00000400000000000000" pitchFamily="2" charset="-78"/>
              </a:rPr>
              <a:t>به درستی</a:t>
            </a:r>
            <a:r>
              <a:rPr lang="fa-IR" sz="220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آموزش دهد.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نحوه ی پرهیز از آغاز گرها </a:t>
            </a:r>
            <a:r>
              <a:rPr lang="fa-IR" sz="2200" smtClean="0">
                <a:solidFill>
                  <a:prstClr val="black"/>
                </a:solidFill>
                <a:cs typeface="B Yagut" panose="00000400000000000000" pitchFamily="2" charset="-78"/>
              </a:rPr>
              <a:t>را </a:t>
            </a:r>
            <a:r>
              <a:rPr lang="fa-IR" sz="2200">
                <a:solidFill>
                  <a:prstClr val="black"/>
                </a:solidFill>
                <a:cs typeface="B Yagut" panose="00000400000000000000" pitchFamily="2" charset="-78"/>
              </a:rPr>
              <a:t>به درستی</a:t>
            </a:r>
            <a:r>
              <a:rPr lang="fa-IR" sz="220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آموزش دهد.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اقدامات مورد نیاز جهت اهداف درمانی موفق آسم در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جوانان را نام ببرد.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درمان دارویی آسم درجوانان را توضیح دهد.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برنامه درمانی برای مواقع حمله آسم در جوانان تعیین کند.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fa-IR" sz="2100" dirty="0">
                <a:solidFill>
                  <a:prstClr val="black"/>
                </a:solidFill>
                <a:cs typeface="B Yagut" panose="00000400000000000000" pitchFamily="2" charset="-78"/>
              </a:rPr>
              <a:t>نشانه هاي آسم جوانان را </a:t>
            </a:r>
            <a:r>
              <a:rPr lang="fa-IR" sz="21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بدرستي </a:t>
            </a:r>
            <a:r>
              <a:rPr lang="fa-IR" sz="2100" dirty="0">
                <a:solidFill>
                  <a:prstClr val="black"/>
                </a:solidFill>
                <a:cs typeface="B Yagut" panose="00000400000000000000" pitchFamily="2" charset="-78"/>
              </a:rPr>
              <a:t>ارزیابی كند.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براساس ارزیابی و شرح حال ، </a:t>
            </a:r>
            <a:r>
              <a:rPr lang="fa-IR" sz="2200">
                <a:solidFill>
                  <a:prstClr val="black"/>
                </a:solidFill>
                <a:cs typeface="B Yagut" panose="00000400000000000000" pitchFamily="2" charset="-78"/>
              </a:rPr>
              <a:t>جوان </a:t>
            </a:r>
            <a:r>
              <a:rPr lang="fa-IR" sz="2200" smtClean="0">
                <a:solidFill>
                  <a:prstClr val="black"/>
                </a:solidFill>
                <a:cs typeface="B Yagut" panose="00000400000000000000" pitchFamily="2" charset="-78"/>
              </a:rPr>
              <a:t>را به درستی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طبقه بندي کند.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براساس نتیجه طبقه بندي جوان، اقدامات مناسب را انجام دهد.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نتایج مراقبت از نظر ابتلا به آسم جوانان </a:t>
            </a:r>
            <a:r>
              <a:rPr lang="fa-IR" sz="2200">
                <a:solidFill>
                  <a:prstClr val="black"/>
                </a:solidFill>
                <a:cs typeface="B Yagut" panose="00000400000000000000" pitchFamily="2" charset="-78"/>
              </a:rPr>
              <a:t>را </a:t>
            </a:r>
            <a:r>
              <a:rPr lang="fa-IR" sz="2200" smtClean="0">
                <a:solidFill>
                  <a:prstClr val="black"/>
                </a:solidFill>
                <a:cs typeface="B Yagut" panose="00000400000000000000" pitchFamily="2" charset="-78"/>
              </a:rPr>
              <a:t>به درستی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ثبت کند.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fa-IR" sz="22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358"/>
    </mc:Choice>
    <mc:Fallback xmlns="">
      <p:transition advTm="5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61" y="1687791"/>
            <a:ext cx="8610600" cy="422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200000"/>
              </a:lnSpc>
              <a:spcBef>
                <a:spcPct val="20000"/>
              </a:spcBef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آسم یک بیماري جدي، مزمن و غیرواگیر ریه است که با التهاب مجاري هوایی همراه می باشد.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واکنش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راه هاي هوایی به عوامل محرك و حساسیت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زا(آلرژیک) با التهاب و تورم پوشش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داخلی راه هاي هوایی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ترشح زیاد موکوس-انقباض عضلات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اطراف راه هاي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هوایی همراه است.بنابراین  هواي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کم تري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ازراه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هاي هوایی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عبور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کرده و عمل تنفس سخت تر میگردد. </a:t>
            </a:r>
            <a:endParaRPr lang="fa-IR" sz="22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>
              <a:lnSpc>
                <a:spcPct val="200000"/>
              </a:lnSpc>
              <a:spcBef>
                <a:spcPct val="20000"/>
              </a:spcBef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این شرایط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علایم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آسم به صورت سرفه، خس خس سینه و تنگی نفس بروز می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کند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6858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000" smtClean="0">
                <a:solidFill>
                  <a:prstClr val="black"/>
                </a:solidFill>
                <a:ea typeface="+mj-ea"/>
                <a:cs typeface="B Yagut" panose="00000400000000000000" pitchFamily="2" charset="-78"/>
              </a:rPr>
              <a:t>مقدمه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829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854"/>
    </mc:Choice>
    <mc:Fallback xmlns="">
      <p:transition advTm="60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>
            <a:normAutofit/>
          </a:bodyPr>
          <a:lstStyle/>
          <a:p>
            <a:r>
              <a:rPr lang="fa-IR" sz="3200" dirty="0">
                <a:solidFill>
                  <a:prstClr val="black"/>
                </a:solidFill>
                <a:latin typeface="+mn-lt"/>
                <a:ea typeface="+mn-ea"/>
                <a:cs typeface="B Yagut" panose="00000400000000000000" pitchFamily="2" charset="-78"/>
              </a:rPr>
              <a:t>علل بروزیا تشدید آسم جوانان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9" y="1798622"/>
            <a:ext cx="8915399" cy="49069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1- مواد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حساسیت زا یا آلرژن ها</a:t>
            </a:r>
          </a:p>
          <a:p>
            <a:pPr marL="0" indent="0"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عوامل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حساسیت زاي حیوان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- گرده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ها و قارچ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ها-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هیره موجود در گرد و خاك خانه ها و محیط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مدرسه-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سوسک ها</a:t>
            </a:r>
          </a:p>
          <a:p>
            <a:pPr marL="0" indent="0"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2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- مواد محرك </a:t>
            </a:r>
          </a:p>
          <a:p>
            <a:pPr marL="0" indent="0"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دود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سیگار و سایر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دخانیات ، آلودگی هوا، تغییرات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آب و هوایی،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بوهاي تند، تغییرات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هیجانی شدید </a:t>
            </a:r>
          </a:p>
          <a:p>
            <a:pPr marL="0" indent="0"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3- عفونت هاي ویروسی </a:t>
            </a:r>
          </a:p>
          <a:p>
            <a:pPr marL="0" indent="0"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4- فعالیت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فیزیکی</a:t>
            </a:r>
          </a:p>
          <a:p>
            <a:pPr marL="0" indent="0"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5- سایر عوامل</a:t>
            </a:r>
          </a:p>
          <a:p>
            <a:pPr marL="0" indent="0"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داروها-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مواد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افزودنی- چاقی</a:t>
            </a:r>
            <a:endParaRPr lang="fa-IR" sz="20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5178"/>
    </mc:Choice>
    <mc:Fallback xmlns="">
      <p:transition advTm="135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08483"/>
            <a:r>
              <a:rPr lang="fa-IR" sz="3200" dirty="0" smtClean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>سیر بیماری وعلايم آسم درجوانان </a:t>
            </a:r>
            <a: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  <a:t/>
            </a:r>
            <a:br>
              <a:rPr lang="fa-IR" sz="3200" dirty="0">
                <a:solidFill>
                  <a:prstClr val="black"/>
                </a:solidFill>
                <a:ea typeface="+mn-ea"/>
                <a:cs typeface="B Yagut" panose="00000400000000000000" pitchFamily="2" charset="-78"/>
              </a:rPr>
            </a:br>
            <a:endParaRPr lang="fa-IR" sz="3200" dirty="0">
              <a:solidFill>
                <a:prstClr val="black"/>
              </a:solidFill>
              <a:ea typeface="+mn-ea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15" y="1143001"/>
            <a:ext cx="8229600" cy="4983178"/>
          </a:xfrm>
        </p:spPr>
        <p:txBody>
          <a:bodyPr>
            <a:normAutofit fontScale="25000" lnSpcReduction="20000"/>
          </a:bodyPr>
          <a:lstStyle/>
          <a:p>
            <a:pPr marL="0" indent="0" defTabSz="908483">
              <a:spcBef>
                <a:spcPct val="0"/>
              </a:spcBef>
              <a:buNone/>
            </a:pPr>
            <a:endParaRPr lang="fa-IR" sz="80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 defTabSz="908483">
              <a:lnSpc>
                <a:spcPct val="170000"/>
              </a:lnSpc>
              <a:spcBef>
                <a:spcPct val="0"/>
              </a:spcBef>
              <a:buNone/>
            </a:pPr>
            <a:r>
              <a:rPr lang="fa-IR" sz="8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آسم یک بیماری درازمدت است که می توان آن را کنترل کرد.</a:t>
            </a:r>
          </a:p>
          <a:p>
            <a:pPr marL="0" indent="0" defTabSz="908483">
              <a:lnSpc>
                <a:spcPct val="170000"/>
              </a:lnSpc>
              <a:spcBef>
                <a:spcPct val="0"/>
              </a:spcBef>
              <a:buNone/>
            </a:pPr>
            <a:r>
              <a:rPr lang="fa-IR" sz="8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علایم آسم:</a:t>
            </a:r>
          </a:p>
          <a:p>
            <a:pPr marL="0" indent="0" defTabSz="908483">
              <a:lnSpc>
                <a:spcPct val="170000"/>
              </a:lnSpc>
              <a:spcBef>
                <a:spcPct val="0"/>
              </a:spcBef>
              <a:buNone/>
            </a:pPr>
            <a:r>
              <a:rPr lang="fa-IR" sz="8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سرفه :</a:t>
            </a:r>
            <a:r>
              <a:rPr lang="fa-IR" sz="8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اغلب </a:t>
            </a:r>
            <a:r>
              <a:rPr lang="fa-IR" sz="8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در شب و اوايل صبح بدتر مي شود و مانع خواب مي گردد</a:t>
            </a:r>
            <a:r>
              <a:rPr lang="fa-IR" sz="8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.</a:t>
            </a:r>
          </a:p>
          <a:p>
            <a:pPr marL="0" indent="0" defTabSz="908483">
              <a:lnSpc>
                <a:spcPct val="120000"/>
              </a:lnSpc>
              <a:spcBef>
                <a:spcPct val="0"/>
              </a:spcBef>
              <a:buNone/>
            </a:pPr>
            <a:r>
              <a:rPr lang="fa-IR" sz="8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</a:t>
            </a:r>
          </a:p>
          <a:p>
            <a:pPr marL="0" indent="0" defTabSz="908483">
              <a:lnSpc>
                <a:spcPct val="120000"/>
              </a:lnSpc>
              <a:spcBef>
                <a:spcPct val="0"/>
              </a:spcBef>
              <a:buNone/>
            </a:pPr>
            <a:r>
              <a:rPr lang="fa-IR" sz="8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- </a:t>
            </a:r>
            <a:r>
              <a:rPr lang="fa-IR" sz="88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خس خس </a:t>
            </a:r>
            <a:r>
              <a:rPr lang="fa-IR" sz="88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سینه:</a:t>
            </a:r>
            <a:r>
              <a:rPr lang="fa-IR" sz="8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نوعي </a:t>
            </a:r>
            <a:r>
              <a:rPr lang="fa-IR" sz="8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صداي زير است كه هنگام تنفس و اغلب در بازدم شنيده </a:t>
            </a:r>
            <a:r>
              <a:rPr lang="fa-IR" sz="8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مي شود.</a:t>
            </a:r>
          </a:p>
          <a:p>
            <a:pPr marL="0" indent="0" defTabSz="908483">
              <a:lnSpc>
                <a:spcPct val="120000"/>
              </a:lnSpc>
              <a:spcBef>
                <a:spcPct val="0"/>
              </a:spcBef>
              <a:buNone/>
            </a:pPr>
            <a:r>
              <a:rPr lang="fa-IR" sz="8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 </a:t>
            </a:r>
            <a:endParaRPr lang="fa-IR" sz="80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 defTabSz="908483">
              <a:lnSpc>
                <a:spcPct val="120000"/>
              </a:lnSpc>
              <a:spcBef>
                <a:spcPct val="0"/>
              </a:spcBef>
              <a:buNone/>
            </a:pPr>
            <a:r>
              <a:rPr lang="fa-IR" sz="88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3- تنگی نفس</a:t>
            </a:r>
          </a:p>
          <a:p>
            <a:pPr marL="0" indent="0" defTabSz="908483">
              <a:spcBef>
                <a:spcPct val="0"/>
              </a:spcBef>
              <a:buNone/>
            </a:pPr>
            <a:endParaRPr lang="fa-IR" sz="80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pPr marL="0" indent="0" algn="justLow" defTabSz="908483">
              <a:lnSpc>
                <a:spcPct val="170000"/>
              </a:lnSpc>
              <a:spcBef>
                <a:spcPct val="0"/>
              </a:spcBef>
              <a:buNone/>
            </a:pPr>
            <a:r>
              <a:rPr lang="fa-IR" sz="8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همه بيماران </a:t>
            </a:r>
            <a:r>
              <a:rPr lang="fa-IR" sz="8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علائم فوق را به طور كامل </a:t>
            </a:r>
            <a:r>
              <a:rPr lang="fa-IR" sz="8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ندارند. </a:t>
            </a:r>
            <a:r>
              <a:rPr lang="fa-IR" sz="8000" dirty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هر بيمارآسمي درهرسطحي از شدت بيماري مي تواند دچارحمله شديد و ناگهاني </a:t>
            </a:r>
            <a:r>
              <a:rPr lang="fa-IR" sz="8000" dirty="0" smtClean="0">
                <a:solidFill>
                  <a:prstClr val="black"/>
                </a:solidFill>
                <a:latin typeface="+mj-lt"/>
                <a:cs typeface="B Yagut" panose="00000400000000000000" pitchFamily="2" charset="-78"/>
              </a:rPr>
              <a:t>گردد.</a:t>
            </a:r>
            <a:endParaRPr lang="fa-IR" sz="8000" dirty="0">
              <a:solidFill>
                <a:prstClr val="black"/>
              </a:solidFill>
              <a:latin typeface="+mj-lt"/>
              <a:cs typeface="B Yagut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01"/>
    </mc:Choice>
    <mc:Fallback xmlns="">
      <p:transition spd="slow" advTm="18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گیلان</_x062f__x0627__x0646__x0634__x06af__x0627__x0647_>
    <_x0646__x0648__x0639__x0020__x062d__x06cc__x0637__x0647_ xmlns="12fdc5dc-769e-4543-b10d-fbea3dac4417">مراقبت‌هاي ادغام يافته سلامت جوانان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5NN7CDR5NKU2-831-1136</_dlc_DocId>
    <_dlc_DocIdUrl xmlns="1047730d-92e1-4018-9084-d932fd3a7f58">
      <Url>http://www.health.gov.ir/hnd/_layouts/DocIdRedir.aspx?ID=5NN7CDR5NKU2-831-1136</Url>
      <Description>5NN7CDR5NKU2-831-1136</Description>
    </_dlc_DocIdUrl>
  </documentManagement>
</p:properties>
</file>

<file path=customXml/itemProps1.xml><?xml version="1.0" encoding="utf-8"?>
<ds:datastoreItem xmlns:ds="http://schemas.openxmlformats.org/officeDocument/2006/customXml" ds:itemID="{BC3BEBBF-C3F8-4624-BBF2-3E4BE0E6A847}"/>
</file>

<file path=customXml/itemProps2.xml><?xml version="1.0" encoding="utf-8"?>
<ds:datastoreItem xmlns:ds="http://schemas.openxmlformats.org/officeDocument/2006/customXml" ds:itemID="{3D3171E4-9CBA-4BBC-933D-297B50025A83}"/>
</file>

<file path=customXml/itemProps3.xml><?xml version="1.0" encoding="utf-8"?>
<ds:datastoreItem xmlns:ds="http://schemas.openxmlformats.org/officeDocument/2006/customXml" ds:itemID="{081DFBAB-8818-4EBA-92AF-31F92D357653}"/>
</file>

<file path=customXml/itemProps4.xml><?xml version="1.0" encoding="utf-8"?>
<ds:datastoreItem xmlns:ds="http://schemas.openxmlformats.org/officeDocument/2006/customXml" ds:itemID="{DDE45966-83A0-4EB5-9D6C-81048FAF8C0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13263</TotalTime>
  <Words>2449</Words>
  <Application>Microsoft Office PowerPoint</Application>
  <PresentationFormat>On-screen Show (4:3)</PresentationFormat>
  <Paragraphs>285</Paragraphs>
  <Slides>29</Slides>
  <Notes>2</Notes>
  <HiddenSlides>0</HiddenSlides>
  <MMClips>28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2  Titr</vt:lpstr>
      <vt:lpstr>Arial</vt:lpstr>
      <vt:lpstr>B  Yagut</vt:lpstr>
      <vt:lpstr>B Yagut</vt:lpstr>
      <vt:lpstr>Calibri</vt:lpstr>
      <vt:lpstr>Nazanin</vt:lpstr>
      <vt:lpstr>Times New Roman</vt:lpstr>
      <vt:lpstr>Wingdings</vt:lpstr>
      <vt:lpstr>Office Theme</vt:lpstr>
      <vt:lpstr>2_Office Theme</vt:lpstr>
      <vt:lpstr>3_Office Theme</vt:lpstr>
      <vt:lpstr>6_Office Theme</vt:lpstr>
      <vt:lpstr>PowerPoint Presentation</vt:lpstr>
      <vt:lpstr>PowerPoint Presentation</vt:lpstr>
      <vt:lpstr> فهرست عناوین مراقبتهای ادغام یافته رده سنی 18-29سال( ویژه غیر پزشک)                             </vt:lpstr>
      <vt:lpstr>فهرست عناوین  مراقبت از نظر ابتلا به آسم</vt:lpstr>
      <vt:lpstr>PowerPoint Presentation</vt:lpstr>
      <vt:lpstr>اهداف آموزشی در مراقبت از نظر ابتلا به آسم جوانان: </vt:lpstr>
      <vt:lpstr>PowerPoint Presentation</vt:lpstr>
      <vt:lpstr>علل بروزیا تشدید آسم جوانان</vt:lpstr>
      <vt:lpstr>سیر بیماری وعلايم آسم درجوانان  </vt:lpstr>
      <vt:lpstr>PowerPoint Presentation</vt:lpstr>
      <vt:lpstr>PowerPoint Presentation</vt:lpstr>
      <vt:lpstr>PowerPoint Presentation</vt:lpstr>
      <vt:lpstr>اقدامات مورد نیاز جهت اهداف درمانی موفق آسم در جوانان</vt:lpstr>
      <vt:lpstr>آموزش جوان مبتلا به آسم  </vt:lpstr>
      <vt:lpstr>آموزش نحوه ی استفاده از وسایل کمک درمانی در جوانان مبتلا به آسم </vt:lpstr>
      <vt:lpstr>اصول استفاده از اسپري :</vt:lpstr>
      <vt:lpstr>درمان داروئي آسم جوانان </vt:lpstr>
      <vt:lpstr>تعیین برنامه درمانی برای مواقع حمله آسم در جوانان</vt:lpstr>
      <vt:lpstr> مراقبت از نظر ابتلا به آسم در جوانان</vt:lpstr>
      <vt:lpstr>نحو ه ی پيگيري جوان مبتلا به آسم </vt:lpstr>
      <vt:lpstr>اقدامات مورد نیازدرمراقبت دوره ای جوان مبتلا به آسم    </vt:lpstr>
      <vt:lpstr>آسم و ورزش  </vt:lpstr>
      <vt:lpstr>نحوه ی ثبت ارزیابی مراقبت از نظر  آسم جوان در سامانه سیب ( براساس کیس فرضی)  </vt:lpstr>
      <vt:lpstr>PowerPoint Presentation</vt:lpstr>
      <vt:lpstr>PowerPoint Presentation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Dear-User</dc:creator>
  <cp:lastModifiedBy>pars</cp:lastModifiedBy>
  <cp:revision>1124</cp:revision>
  <dcterms:created xsi:type="dcterms:W3CDTF">2015-03-26T12:47:21Z</dcterms:created>
  <dcterms:modified xsi:type="dcterms:W3CDTF">2020-07-21T14:54:50Z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cbfd7724-95a2-44ce-93d6-2f90e9472545</vt:lpwstr>
  </property>
</Properties>
</file>